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sldIdLst>
    <p:sldId id="256" r:id="rId2"/>
    <p:sldId id="277" r:id="rId3"/>
    <p:sldId id="264" r:id="rId4"/>
    <p:sldId id="258" r:id="rId5"/>
    <p:sldId id="259" r:id="rId6"/>
    <p:sldId id="260" r:id="rId7"/>
    <p:sldId id="257" r:id="rId8"/>
    <p:sldId id="261" r:id="rId9"/>
    <p:sldId id="262" r:id="rId10"/>
    <p:sldId id="266" r:id="rId11"/>
    <p:sldId id="267" r:id="rId12"/>
    <p:sldId id="265" r:id="rId13"/>
    <p:sldId id="268" r:id="rId14"/>
    <p:sldId id="269" r:id="rId15"/>
    <p:sldId id="270" r:id="rId16"/>
    <p:sldId id="271" r:id="rId17"/>
    <p:sldId id="272" r:id="rId18"/>
    <p:sldId id="263" r:id="rId19"/>
    <p:sldId id="273" r:id="rId20"/>
    <p:sldId id="274" r:id="rId21"/>
    <p:sldId id="275"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varScale="1">
        <p:scale>
          <a:sx n="96" d="100"/>
          <a:sy n="96" d="100"/>
        </p:scale>
        <p:origin x="1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05901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50024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577112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9925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7060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13172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65541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42687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96038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46770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47594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6/27/2022</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19699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6/27/2022</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584196885"/>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2" r:id="rId6"/>
    <p:sldLayoutId id="2147483727" r:id="rId7"/>
    <p:sldLayoutId id="2147483728" r:id="rId8"/>
    <p:sldLayoutId id="2147483729" r:id="rId9"/>
    <p:sldLayoutId id="2147483730" r:id="rId10"/>
    <p:sldLayoutId id="2147483731" r:id="rId11"/>
    <p:sldLayoutId id="2147483733"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aihw.gov.au/reports/" TargetMode="External"/><Relationship Id="rId2" Type="http://schemas.openxmlformats.org/officeDocument/2006/relationships/hyperlink" Target="https://www.myuv.com.au/" TargetMode="External"/><Relationship Id="rId1" Type="http://schemas.openxmlformats.org/officeDocument/2006/relationships/slideLayout" Target="../slideLayouts/slideLayout2.xml"/><Relationship Id="rId4" Type="http://schemas.openxmlformats.org/officeDocument/2006/relationships/hyperlink" Target="https://www.abs.gov.au/"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7AB7139E-27D2-D898-4556-CF476DEB9CFE}"/>
              </a:ext>
            </a:extLst>
          </p:cNvPr>
          <p:cNvSpPr>
            <a:spLocks noGrp="1"/>
          </p:cNvSpPr>
          <p:nvPr>
            <p:ph type="subTitle" idx="1"/>
          </p:nvPr>
        </p:nvSpPr>
        <p:spPr>
          <a:xfrm>
            <a:off x="643467" y="5277684"/>
            <a:ext cx="4620584" cy="775494"/>
          </a:xfrm>
        </p:spPr>
        <p:txBody>
          <a:bodyPr vert="horz" lIns="91440" tIns="45720" rIns="91440" bIns="45720" rtlCol="0">
            <a:normAutofit/>
          </a:bodyPr>
          <a:lstStyle/>
          <a:p>
            <a:pPr indent="-228600">
              <a:lnSpc>
                <a:spcPct val="90000"/>
              </a:lnSpc>
              <a:buFont typeface="Arial" panose="020B0604020202020204" pitchFamily="34" charset="0"/>
              <a:buChar char="•"/>
            </a:pPr>
            <a:r>
              <a:rPr lang="en-US" sz="1000" b="1"/>
              <a:t>Huy dINH</a:t>
            </a:r>
          </a:p>
          <a:p>
            <a:pPr indent="-228600">
              <a:lnSpc>
                <a:spcPct val="90000"/>
              </a:lnSpc>
              <a:buFont typeface="Arial" panose="020B0604020202020204" pitchFamily="34" charset="0"/>
              <a:buChar char="•"/>
            </a:pPr>
            <a:r>
              <a:rPr lang="en-US" sz="1000" b="1"/>
              <a:t>Deepa NAIR</a:t>
            </a:r>
          </a:p>
          <a:p>
            <a:pPr indent="-228600">
              <a:lnSpc>
                <a:spcPct val="90000"/>
              </a:lnSpc>
              <a:buFont typeface="Arial" panose="020B0604020202020204" pitchFamily="34" charset="0"/>
              <a:buChar char="•"/>
            </a:pPr>
            <a:r>
              <a:rPr lang="en-US" sz="1000" b="1"/>
              <a:t>CHRISTOPHER MAI</a:t>
            </a:r>
          </a:p>
          <a:p>
            <a:pPr indent="-228600">
              <a:lnSpc>
                <a:spcPct val="90000"/>
              </a:lnSpc>
              <a:buFont typeface="Arial" panose="020B0604020202020204" pitchFamily="34" charset="0"/>
              <a:buChar char="•"/>
            </a:pPr>
            <a:endParaRPr lang="en-US" sz="1000"/>
          </a:p>
          <a:p>
            <a:pPr indent="-228600">
              <a:lnSpc>
                <a:spcPct val="90000"/>
              </a:lnSpc>
              <a:buFont typeface="Arial" panose="020B0604020202020204" pitchFamily="34" charset="0"/>
              <a:buChar char="•"/>
            </a:pPr>
            <a:endParaRPr lang="en-US" sz="1000"/>
          </a:p>
          <a:p>
            <a:pPr indent="-228600">
              <a:lnSpc>
                <a:spcPct val="90000"/>
              </a:lnSpc>
              <a:buFont typeface="Arial" panose="020B0604020202020204" pitchFamily="34" charset="0"/>
              <a:buChar char="•"/>
            </a:pPr>
            <a:endParaRPr lang="en-US" sz="1000"/>
          </a:p>
          <a:p>
            <a:pPr indent="-228600">
              <a:lnSpc>
                <a:spcPct val="90000"/>
              </a:lnSpc>
              <a:buFont typeface="Arial" panose="020B0604020202020204" pitchFamily="34" charset="0"/>
              <a:buChar char="•"/>
            </a:pPr>
            <a:endParaRPr lang="en-US" sz="1000" dirty="0"/>
          </a:p>
        </p:txBody>
      </p:sp>
      <p:sp>
        <p:nvSpPr>
          <p:cNvPr id="2" name="Title 1">
            <a:extLst>
              <a:ext uri="{FF2B5EF4-FFF2-40B4-BE49-F238E27FC236}">
                <a16:creationId xmlns:a16="http://schemas.microsoft.com/office/drawing/2014/main" id="{2B63F598-9982-9623-E720-B318F02EDCF9}"/>
              </a:ext>
            </a:extLst>
          </p:cNvPr>
          <p:cNvSpPr>
            <a:spLocks noGrp="1"/>
          </p:cNvSpPr>
          <p:nvPr>
            <p:ph type="ctrTitle"/>
          </p:nvPr>
        </p:nvSpPr>
        <p:spPr>
          <a:xfrm>
            <a:off x="643468" y="643467"/>
            <a:ext cx="4620584" cy="4567137"/>
          </a:xfrm>
        </p:spPr>
        <p:txBody>
          <a:bodyPr vert="horz" lIns="91440" tIns="45720" rIns="91440" bIns="45720" rtlCol="0">
            <a:normAutofit/>
          </a:bodyPr>
          <a:lstStyle/>
          <a:p>
            <a:r>
              <a:rPr lang="en-US" b="1" i="1">
                <a:ln w="13462">
                  <a:solidFill>
                    <a:schemeClr val="bg1"/>
                  </a:solidFill>
                  <a:prstDash val="solid"/>
                </a:ln>
                <a:effectLst>
                  <a:outerShdw dist="38100" dir="2700000" algn="bl" rotWithShape="0">
                    <a:schemeClr val="accent5"/>
                  </a:outerShdw>
                </a:effectLst>
              </a:rPr>
              <a:t>SKIN CANCER AND BEING SUN SMART</a:t>
            </a:r>
            <a:endParaRPr lang="en-US" b="1" i="1" dirty="0">
              <a:ln w="13462">
                <a:solidFill>
                  <a:schemeClr val="bg1"/>
                </a:solidFill>
                <a:prstDash val="solid"/>
              </a:ln>
              <a:effectLst>
                <a:outerShdw dist="38100" dir="2700000" algn="bl" rotWithShape="0">
                  <a:schemeClr val="accent5"/>
                </a:outerShdw>
              </a:effectLst>
            </a:endParaRPr>
          </a:p>
        </p:txBody>
      </p:sp>
      <p:pic>
        <p:nvPicPr>
          <p:cNvPr id="6" name="Picture 5">
            <a:extLst>
              <a:ext uri="{FF2B5EF4-FFF2-40B4-BE49-F238E27FC236}">
                <a16:creationId xmlns:a16="http://schemas.microsoft.com/office/drawing/2014/main" id="{8211439C-842A-DA1B-4D2C-A3CCF5B41DE3}"/>
              </a:ext>
            </a:extLst>
          </p:cNvPr>
          <p:cNvPicPr>
            <a:picLocks noChangeAspect="1"/>
          </p:cNvPicPr>
          <p:nvPr/>
        </p:nvPicPr>
        <p:blipFill rotWithShape="1">
          <a:blip r:embed="rId2"/>
          <a:srcRect t="241"/>
          <a:stretch/>
        </p:blipFill>
        <p:spPr>
          <a:xfrm>
            <a:off x="5962785" y="257176"/>
            <a:ext cx="5791065" cy="6467474"/>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735686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30BF3F8-2B39-0FD3-391E-41BEEAB23977}"/>
              </a:ext>
            </a:extLst>
          </p:cNvPr>
          <p:cNvPicPr>
            <a:picLocks noGrp="1" noChangeAspect="1"/>
          </p:cNvPicPr>
          <p:nvPr>
            <p:ph idx="1"/>
          </p:nvPr>
        </p:nvPicPr>
        <p:blipFill>
          <a:blip r:embed="rId2"/>
          <a:stretch>
            <a:fillRect/>
          </a:stretch>
        </p:blipFill>
        <p:spPr>
          <a:xfrm>
            <a:off x="0" y="153469"/>
            <a:ext cx="6225309" cy="967824"/>
          </a:xfrm>
        </p:spPr>
      </p:pic>
      <p:pic>
        <p:nvPicPr>
          <p:cNvPr id="6" name="Picture 5">
            <a:extLst>
              <a:ext uri="{FF2B5EF4-FFF2-40B4-BE49-F238E27FC236}">
                <a16:creationId xmlns:a16="http://schemas.microsoft.com/office/drawing/2014/main" id="{882274FD-B62D-3102-04A9-EDD07848ADAB}"/>
              </a:ext>
            </a:extLst>
          </p:cNvPr>
          <p:cNvPicPr>
            <a:picLocks noChangeAspect="1"/>
          </p:cNvPicPr>
          <p:nvPr/>
        </p:nvPicPr>
        <p:blipFill>
          <a:blip r:embed="rId3"/>
          <a:stretch>
            <a:fillRect/>
          </a:stretch>
        </p:blipFill>
        <p:spPr>
          <a:xfrm>
            <a:off x="-1062181" y="608531"/>
            <a:ext cx="12192000" cy="6096000"/>
          </a:xfrm>
          <a:prstGeom prst="rect">
            <a:avLst/>
          </a:prstGeom>
        </p:spPr>
      </p:pic>
      <p:pic>
        <p:nvPicPr>
          <p:cNvPr id="7" name="Picture 6">
            <a:extLst>
              <a:ext uri="{FF2B5EF4-FFF2-40B4-BE49-F238E27FC236}">
                <a16:creationId xmlns:a16="http://schemas.microsoft.com/office/drawing/2014/main" id="{995DD098-415B-32EC-2037-4C4701726A17}"/>
              </a:ext>
            </a:extLst>
          </p:cNvPr>
          <p:cNvPicPr>
            <a:picLocks noChangeAspect="1"/>
          </p:cNvPicPr>
          <p:nvPr/>
        </p:nvPicPr>
        <p:blipFill>
          <a:blip r:embed="rId4"/>
          <a:stretch>
            <a:fillRect/>
          </a:stretch>
        </p:blipFill>
        <p:spPr>
          <a:xfrm>
            <a:off x="6336145" y="0"/>
            <a:ext cx="5151582" cy="2952750"/>
          </a:xfrm>
          <a:prstGeom prst="rect">
            <a:avLst/>
          </a:prstGeom>
        </p:spPr>
      </p:pic>
    </p:spTree>
    <p:extLst>
      <p:ext uri="{BB962C8B-B14F-4D97-AF65-F5344CB8AC3E}">
        <p14:creationId xmlns:p14="http://schemas.microsoft.com/office/powerpoint/2010/main" val="1357961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4B61240-2425-20EA-D074-FBDDCFDAF457}"/>
              </a:ext>
            </a:extLst>
          </p:cNvPr>
          <p:cNvPicPr>
            <a:picLocks noGrp="1" noChangeAspect="1"/>
          </p:cNvPicPr>
          <p:nvPr>
            <p:ph idx="1"/>
          </p:nvPr>
        </p:nvPicPr>
        <p:blipFill rotWithShape="1">
          <a:blip r:embed="rId2"/>
          <a:srcRect l="1151" r="9961"/>
          <a:stretch/>
        </p:blipFill>
        <p:spPr>
          <a:xfrm>
            <a:off x="-923617" y="-157009"/>
            <a:ext cx="12191980" cy="6857990"/>
          </a:xfrm>
          <a:prstGeom prst="rect">
            <a:avLst/>
          </a:prstGeom>
        </p:spPr>
      </p:pic>
      <p:sp>
        <p:nvSpPr>
          <p:cNvPr id="7" name="TextBox 6">
            <a:extLst>
              <a:ext uri="{FF2B5EF4-FFF2-40B4-BE49-F238E27FC236}">
                <a16:creationId xmlns:a16="http://schemas.microsoft.com/office/drawing/2014/main" id="{F89DE1C2-D3BD-32F8-3417-C8B61063E48B}"/>
              </a:ext>
            </a:extLst>
          </p:cNvPr>
          <p:cNvSpPr txBox="1"/>
          <p:nvPr/>
        </p:nvSpPr>
        <p:spPr>
          <a:xfrm>
            <a:off x="-628072" y="1488891"/>
            <a:ext cx="6594762" cy="439672"/>
          </a:xfrm>
          <a:prstGeom prst="rect">
            <a:avLst/>
          </a:prstGeom>
          <a:solidFill>
            <a:schemeClr val="accent2"/>
          </a:solidFill>
          <a:effectLst>
            <a:glow rad="101600">
              <a:schemeClr val="accent1">
                <a:satMod val="175000"/>
                <a:alpha val="40000"/>
              </a:schemeClr>
            </a:glow>
          </a:effectLst>
        </p:spPr>
        <p:txBody>
          <a:bodyPr wrap="square">
            <a:spAutoFit/>
          </a:bodyPr>
          <a:lstStyle/>
          <a:p>
            <a:pPr>
              <a:lnSpc>
                <a:spcPct val="112000"/>
              </a:lnSpc>
              <a:spcBef>
                <a:spcPts val="600"/>
              </a:spcBef>
            </a:pPr>
            <a:r>
              <a:rPr lang="en-US" sz="1050" dirty="0">
                <a:effectLst/>
                <a:latin typeface="Arial" panose="020B0604020202020204" pitchFamily="34" charset="0"/>
                <a:ea typeface="MS Mincho" panose="02020609040205080304" pitchFamily="49" charset="-128"/>
                <a:cs typeface="Times New Roman" panose="02020603050405020304" pitchFamily="18" charset="0"/>
              </a:rPr>
              <a:t>The burden of disease from cancer in Australia is forecast to grow, with one in every two Australians forecast to be diagnosed with cancer by the age of 85 years.</a:t>
            </a:r>
            <a:endParaRPr lang="en-AU" sz="1050" dirty="0">
              <a:effectLst/>
              <a:latin typeface="Arial" panose="020B06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5779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histogram&#10;&#10;Description automatically generated">
            <a:extLst>
              <a:ext uri="{FF2B5EF4-FFF2-40B4-BE49-F238E27FC236}">
                <a16:creationId xmlns:a16="http://schemas.microsoft.com/office/drawing/2014/main" id="{9E27D4C6-7CCD-6808-479C-3E15D3769C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849746"/>
            <a:ext cx="11970327" cy="5652654"/>
          </a:xfrm>
        </p:spPr>
      </p:pic>
      <p:pic>
        <p:nvPicPr>
          <p:cNvPr id="6" name="Picture 5">
            <a:extLst>
              <a:ext uri="{FF2B5EF4-FFF2-40B4-BE49-F238E27FC236}">
                <a16:creationId xmlns:a16="http://schemas.microsoft.com/office/drawing/2014/main" id="{2F61353E-72C6-06DE-2422-215C796AF36C}"/>
              </a:ext>
            </a:extLst>
          </p:cNvPr>
          <p:cNvPicPr>
            <a:picLocks noChangeAspect="1"/>
          </p:cNvPicPr>
          <p:nvPr/>
        </p:nvPicPr>
        <p:blipFill>
          <a:blip r:embed="rId3"/>
          <a:stretch>
            <a:fillRect/>
          </a:stretch>
        </p:blipFill>
        <p:spPr>
          <a:xfrm>
            <a:off x="4276725" y="1820429"/>
            <a:ext cx="3638550" cy="2533650"/>
          </a:xfrm>
          <a:prstGeom prst="rect">
            <a:avLst/>
          </a:prstGeom>
        </p:spPr>
      </p:pic>
    </p:spTree>
    <p:extLst>
      <p:ext uri="{BB962C8B-B14F-4D97-AF65-F5344CB8AC3E}">
        <p14:creationId xmlns:p14="http://schemas.microsoft.com/office/powerpoint/2010/main" val="2608234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8D5996-BE14-96A6-B8FA-E45B73B8EA45}"/>
              </a:ext>
            </a:extLst>
          </p:cNvPr>
          <p:cNvPicPr>
            <a:picLocks noChangeAspect="1"/>
          </p:cNvPicPr>
          <p:nvPr/>
        </p:nvPicPr>
        <p:blipFill>
          <a:blip r:embed="rId2"/>
          <a:stretch>
            <a:fillRect/>
          </a:stretch>
        </p:blipFill>
        <p:spPr>
          <a:xfrm>
            <a:off x="643469" y="1313736"/>
            <a:ext cx="3937768" cy="4230527"/>
          </a:xfrm>
          <a:prstGeom prst="rect">
            <a:avLst/>
          </a:prstGeom>
        </p:spPr>
      </p:pic>
      <p:pic>
        <p:nvPicPr>
          <p:cNvPr id="4" name="Content Placeholder 3">
            <a:extLst>
              <a:ext uri="{FF2B5EF4-FFF2-40B4-BE49-F238E27FC236}">
                <a16:creationId xmlns:a16="http://schemas.microsoft.com/office/drawing/2014/main" id="{173D7FCE-AF6D-A2CA-8CDB-3EC4F6F0A6A4}"/>
              </a:ext>
            </a:extLst>
          </p:cNvPr>
          <p:cNvPicPr>
            <a:picLocks noGrp="1" noChangeAspect="1"/>
          </p:cNvPicPr>
          <p:nvPr>
            <p:ph idx="1"/>
          </p:nvPr>
        </p:nvPicPr>
        <p:blipFill>
          <a:blip r:embed="rId3"/>
          <a:stretch>
            <a:fillRect/>
          </a:stretch>
        </p:blipFill>
        <p:spPr>
          <a:xfrm>
            <a:off x="4424219" y="166255"/>
            <a:ext cx="7333672" cy="6289962"/>
          </a:xfrm>
          <a:prstGeom prst="rect">
            <a:avLst/>
          </a:prstGeom>
        </p:spPr>
      </p:pic>
    </p:spTree>
    <p:extLst>
      <p:ext uri="{BB962C8B-B14F-4D97-AF65-F5344CB8AC3E}">
        <p14:creationId xmlns:p14="http://schemas.microsoft.com/office/powerpoint/2010/main" val="3671162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63B3592-C43B-45A9-8857-F785988493D7}"/>
              </a:ext>
            </a:extLst>
          </p:cNvPr>
          <p:cNvPicPr>
            <a:picLocks noGrp="1" noChangeAspect="1"/>
          </p:cNvPicPr>
          <p:nvPr>
            <p:ph sz="half" idx="1"/>
          </p:nvPr>
        </p:nvPicPr>
        <p:blipFill>
          <a:blip r:embed="rId2"/>
          <a:stretch>
            <a:fillRect/>
          </a:stretch>
        </p:blipFill>
        <p:spPr>
          <a:xfrm>
            <a:off x="0" y="407248"/>
            <a:ext cx="5718175" cy="5892799"/>
          </a:xfrm>
          <a:prstGeom prst="rect">
            <a:avLst/>
          </a:prstGeom>
          <a:ln>
            <a:solidFill>
              <a:srgbClr val="002060"/>
            </a:solidFill>
          </a:ln>
        </p:spPr>
      </p:pic>
      <p:pic>
        <p:nvPicPr>
          <p:cNvPr id="8" name="Content Placeholder 7">
            <a:extLst>
              <a:ext uri="{FF2B5EF4-FFF2-40B4-BE49-F238E27FC236}">
                <a16:creationId xmlns:a16="http://schemas.microsoft.com/office/drawing/2014/main" id="{D71D5C93-C39F-E476-5156-C117EA424794}"/>
              </a:ext>
            </a:extLst>
          </p:cNvPr>
          <p:cNvPicPr>
            <a:picLocks noGrp="1" noChangeAspect="1"/>
          </p:cNvPicPr>
          <p:nvPr>
            <p:ph sz="half" idx="2"/>
          </p:nvPr>
        </p:nvPicPr>
        <p:blipFill>
          <a:blip r:embed="rId3"/>
          <a:stretch>
            <a:fillRect/>
          </a:stretch>
        </p:blipFill>
        <p:spPr>
          <a:xfrm>
            <a:off x="4982549" y="-485192"/>
            <a:ext cx="7567124" cy="7632441"/>
          </a:xfrm>
          <a:prstGeom prst="rect">
            <a:avLst/>
          </a:prstGeom>
        </p:spPr>
      </p:pic>
    </p:spTree>
    <p:extLst>
      <p:ext uri="{BB962C8B-B14F-4D97-AF65-F5344CB8AC3E}">
        <p14:creationId xmlns:p14="http://schemas.microsoft.com/office/powerpoint/2010/main" val="1503684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548E530-A0C1-6266-2284-75E8E3100FBA}"/>
              </a:ext>
            </a:extLst>
          </p:cNvPr>
          <p:cNvPicPr>
            <a:picLocks noGrp="1" noChangeAspect="1"/>
          </p:cNvPicPr>
          <p:nvPr>
            <p:ph sz="half" idx="1"/>
          </p:nvPr>
        </p:nvPicPr>
        <p:blipFill>
          <a:blip r:embed="rId2"/>
          <a:stretch>
            <a:fillRect/>
          </a:stretch>
        </p:blipFill>
        <p:spPr>
          <a:xfrm>
            <a:off x="314036" y="258618"/>
            <a:ext cx="4839855" cy="5911273"/>
          </a:xfrm>
          <a:prstGeom prst="rect">
            <a:avLst/>
          </a:prstGeom>
        </p:spPr>
      </p:pic>
      <p:pic>
        <p:nvPicPr>
          <p:cNvPr id="6" name="Content Placeholder 5">
            <a:extLst>
              <a:ext uri="{FF2B5EF4-FFF2-40B4-BE49-F238E27FC236}">
                <a16:creationId xmlns:a16="http://schemas.microsoft.com/office/drawing/2014/main" id="{78458338-8452-050B-5E74-4C35E632067F}"/>
              </a:ext>
            </a:extLst>
          </p:cNvPr>
          <p:cNvPicPr>
            <a:picLocks noGrp="1" noChangeAspect="1"/>
          </p:cNvPicPr>
          <p:nvPr>
            <p:ph sz="half" idx="2"/>
          </p:nvPr>
        </p:nvPicPr>
        <p:blipFill>
          <a:blip r:embed="rId3"/>
          <a:stretch>
            <a:fillRect/>
          </a:stretch>
        </p:blipFill>
        <p:spPr>
          <a:xfrm>
            <a:off x="4937760" y="57988"/>
            <a:ext cx="7087985" cy="6677891"/>
          </a:xfrm>
          <a:prstGeom prst="rect">
            <a:avLst/>
          </a:prstGeom>
        </p:spPr>
      </p:pic>
    </p:spTree>
    <p:extLst>
      <p:ext uri="{BB962C8B-B14F-4D97-AF65-F5344CB8AC3E}">
        <p14:creationId xmlns:p14="http://schemas.microsoft.com/office/powerpoint/2010/main" val="4012698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9">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hart, line chart&#10;&#10;Description automatically generated">
            <a:extLst>
              <a:ext uri="{FF2B5EF4-FFF2-40B4-BE49-F238E27FC236}">
                <a16:creationId xmlns:a16="http://schemas.microsoft.com/office/drawing/2014/main" id="{FFF50AF7-9664-7C7D-B657-154FC7DA07D7}"/>
              </a:ext>
            </a:extLst>
          </p:cNvPr>
          <p:cNvPicPr>
            <a:picLocks noChangeAspect="1"/>
          </p:cNvPicPr>
          <p:nvPr/>
        </p:nvPicPr>
        <p:blipFill>
          <a:blip r:embed="rId2"/>
          <a:stretch>
            <a:fillRect/>
          </a:stretch>
        </p:blipFill>
        <p:spPr>
          <a:xfrm>
            <a:off x="5255491" y="300121"/>
            <a:ext cx="6761018" cy="5571066"/>
          </a:xfrm>
          <a:prstGeom prst="rect">
            <a:avLst/>
          </a:prstGeom>
        </p:spPr>
      </p:pic>
      <p:sp>
        <p:nvSpPr>
          <p:cNvPr id="9" name="TextBox 8">
            <a:extLst>
              <a:ext uri="{FF2B5EF4-FFF2-40B4-BE49-F238E27FC236}">
                <a16:creationId xmlns:a16="http://schemas.microsoft.com/office/drawing/2014/main" id="{B55FB08F-612B-6F66-4B6E-488D178DCD73}"/>
              </a:ext>
            </a:extLst>
          </p:cNvPr>
          <p:cNvSpPr txBox="1"/>
          <p:nvPr/>
        </p:nvSpPr>
        <p:spPr>
          <a:xfrm>
            <a:off x="4322618" y="115455"/>
            <a:ext cx="6206836" cy="369332"/>
          </a:xfrm>
          <a:prstGeom prst="rect">
            <a:avLst/>
          </a:prstGeom>
          <a:solidFill>
            <a:schemeClr val="accent2"/>
          </a:solidFill>
          <a:ln>
            <a:solidFill>
              <a:srgbClr val="7030A0"/>
            </a:solidFill>
          </a:ln>
        </p:spPr>
        <p:txBody>
          <a:bodyPr wrap="square">
            <a:spAutoFit/>
          </a:bodyPr>
          <a:lstStyle/>
          <a:p>
            <a:r>
              <a:rPr lang="en-AU" dirty="0">
                <a:latin typeface="Amasis MT Pro Medium" panose="02040604050005020304" pitchFamily="18" charset="0"/>
              </a:rPr>
              <a:t>Skin cancer and ethnicity</a:t>
            </a:r>
          </a:p>
        </p:txBody>
      </p:sp>
      <p:pic>
        <p:nvPicPr>
          <p:cNvPr id="8" name="Picture 7">
            <a:extLst>
              <a:ext uri="{FF2B5EF4-FFF2-40B4-BE49-F238E27FC236}">
                <a16:creationId xmlns:a16="http://schemas.microsoft.com/office/drawing/2014/main" id="{7BA11AFB-6EE4-F552-6AE2-429A87D6B6A7}"/>
              </a:ext>
            </a:extLst>
          </p:cNvPr>
          <p:cNvPicPr>
            <a:picLocks noChangeAspect="1"/>
          </p:cNvPicPr>
          <p:nvPr/>
        </p:nvPicPr>
        <p:blipFill>
          <a:blip r:embed="rId3"/>
          <a:stretch>
            <a:fillRect/>
          </a:stretch>
        </p:blipFill>
        <p:spPr>
          <a:xfrm>
            <a:off x="0" y="1"/>
            <a:ext cx="4110183" cy="3666836"/>
          </a:xfrm>
          <a:prstGeom prst="rect">
            <a:avLst/>
          </a:prstGeom>
        </p:spPr>
      </p:pic>
      <p:pic>
        <p:nvPicPr>
          <p:cNvPr id="13" name="Picture 12">
            <a:extLst>
              <a:ext uri="{FF2B5EF4-FFF2-40B4-BE49-F238E27FC236}">
                <a16:creationId xmlns:a16="http://schemas.microsoft.com/office/drawing/2014/main" id="{EB0C5AE5-6D86-2A87-6770-3E820C4A66CB}"/>
              </a:ext>
            </a:extLst>
          </p:cNvPr>
          <p:cNvPicPr>
            <a:picLocks noChangeAspect="1"/>
          </p:cNvPicPr>
          <p:nvPr/>
        </p:nvPicPr>
        <p:blipFill>
          <a:blip r:embed="rId4"/>
          <a:stretch>
            <a:fillRect/>
          </a:stretch>
        </p:blipFill>
        <p:spPr>
          <a:xfrm>
            <a:off x="-185624" y="3782291"/>
            <a:ext cx="5949115" cy="2960254"/>
          </a:xfrm>
          <a:prstGeom prst="rect">
            <a:avLst/>
          </a:prstGeom>
        </p:spPr>
      </p:pic>
    </p:spTree>
    <p:extLst>
      <p:ext uri="{BB962C8B-B14F-4D97-AF65-F5344CB8AC3E}">
        <p14:creationId xmlns:p14="http://schemas.microsoft.com/office/powerpoint/2010/main" val="53074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Graphic 1">
            <a:extLst>
              <a:ext uri="{FF2B5EF4-FFF2-40B4-BE49-F238E27FC236}">
                <a16:creationId xmlns:a16="http://schemas.microsoft.com/office/drawing/2014/main" id="{0D57E7FA-E8FC-45AC-868F-CDC814493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2599854" y="527562"/>
            <a:ext cx="6992292" cy="5102484"/>
          </a:xfrm>
          <a:custGeom>
            <a:avLst/>
            <a:gdLst/>
            <a:ahLst/>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useBgFill="1">
        <p:nvSpPr>
          <p:cNvPr id="23" name="Rectangle 22">
            <a:extLst>
              <a:ext uri="{FF2B5EF4-FFF2-40B4-BE49-F238E27FC236}">
                <a16:creationId xmlns:a16="http://schemas.microsoft.com/office/drawing/2014/main" id="{62245F03-66D5-45EC-A0B5-90E656B11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2308FE2-7146-7A60-CF6C-16CABE532E7A}"/>
              </a:ext>
            </a:extLst>
          </p:cNvPr>
          <p:cNvSpPr txBox="1"/>
          <p:nvPr/>
        </p:nvSpPr>
        <p:spPr>
          <a:xfrm>
            <a:off x="1006763" y="5588934"/>
            <a:ext cx="9402618" cy="769851"/>
          </a:xfrm>
          <a:prstGeom prst="rect">
            <a:avLst/>
          </a:prstGeom>
          <a:solidFill>
            <a:schemeClr val="accent3"/>
          </a:solidFill>
        </p:spPr>
        <p:txBody>
          <a:bodyPr vert="horz" lIns="91440" tIns="45720" rIns="91440" bIns="45720" rtlCol="0" anchor="ctr">
            <a:normAutofit/>
          </a:bodyPr>
          <a:lstStyle/>
          <a:p>
            <a:pPr algn="ctr">
              <a:lnSpc>
                <a:spcPct val="90000"/>
              </a:lnSpc>
              <a:spcBef>
                <a:spcPct val="0"/>
              </a:spcBef>
              <a:spcAft>
                <a:spcPts val="600"/>
              </a:spcAft>
            </a:pPr>
            <a:r>
              <a:rPr lang="en-US" sz="3700" i="1" dirty="0">
                <a:latin typeface="Amasis MT Pro Medium" panose="02040604050005020304" pitchFamily="18" charset="0"/>
                <a:ea typeface="+mj-ea"/>
                <a:cs typeface="+mj-cs"/>
              </a:rPr>
              <a:t>How does skin cancer compare to UV index?</a:t>
            </a:r>
          </a:p>
        </p:txBody>
      </p:sp>
      <p:pic>
        <p:nvPicPr>
          <p:cNvPr id="4" name="Content Placeholder 3" descr="Chart, line chart&#10;&#10;Description automatically generated">
            <a:extLst>
              <a:ext uri="{FF2B5EF4-FFF2-40B4-BE49-F238E27FC236}">
                <a16:creationId xmlns:a16="http://schemas.microsoft.com/office/drawing/2014/main" id="{4A53EDBE-33D4-466B-6D43-A4560DA76BEF}"/>
              </a:ext>
            </a:extLst>
          </p:cNvPr>
          <p:cNvPicPr>
            <a:picLocks noGrp="1" noChangeAspect="1"/>
          </p:cNvPicPr>
          <p:nvPr>
            <p:ph idx="1"/>
          </p:nvPr>
        </p:nvPicPr>
        <p:blipFill>
          <a:blip r:embed="rId2"/>
          <a:stretch>
            <a:fillRect/>
          </a:stretch>
        </p:blipFill>
        <p:spPr>
          <a:xfrm>
            <a:off x="643468" y="220145"/>
            <a:ext cx="6117550" cy="5035346"/>
          </a:xfrm>
          <a:prstGeom prst="rect">
            <a:avLst/>
          </a:prstGeom>
        </p:spPr>
      </p:pic>
      <p:pic>
        <p:nvPicPr>
          <p:cNvPr id="16" name="Content Placeholder 33" descr="Chart, line chart&#10;&#10;Description automatically generated">
            <a:extLst>
              <a:ext uri="{FF2B5EF4-FFF2-40B4-BE49-F238E27FC236}">
                <a16:creationId xmlns:a16="http://schemas.microsoft.com/office/drawing/2014/main" id="{1183ED70-05B5-B1CA-8DA1-AE2129A78D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7732" y="652703"/>
            <a:ext cx="5340159" cy="4446252"/>
          </a:xfrm>
          <a:prstGeom prst="rect">
            <a:avLst/>
          </a:prstGeom>
        </p:spPr>
      </p:pic>
    </p:spTree>
    <p:extLst>
      <p:ext uri="{BB962C8B-B14F-4D97-AF65-F5344CB8AC3E}">
        <p14:creationId xmlns:p14="http://schemas.microsoft.com/office/powerpoint/2010/main" val="477886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2C56-D8F3-7DCD-9CEE-43E5403F0D64}"/>
              </a:ext>
            </a:extLst>
          </p:cNvPr>
          <p:cNvSpPr>
            <a:spLocks noGrp="1"/>
          </p:cNvSpPr>
          <p:nvPr>
            <p:ph type="title"/>
          </p:nvPr>
        </p:nvSpPr>
        <p:spPr>
          <a:xfrm>
            <a:off x="170121" y="365125"/>
            <a:ext cx="11183679" cy="1325563"/>
          </a:xfrm>
          <a:solidFill>
            <a:schemeClr val="accent3"/>
          </a:solidFill>
        </p:spPr>
        <p:txBody>
          <a:bodyPr/>
          <a:lstStyle/>
          <a:p>
            <a:r>
              <a:rPr lang="en-AU" dirty="0"/>
              <a:t>Australia major city Avg. </a:t>
            </a:r>
            <a:r>
              <a:rPr lang="en-AU" b="1" dirty="0"/>
              <a:t>UV</a:t>
            </a:r>
            <a:r>
              <a:rPr lang="en-AU" dirty="0"/>
              <a:t> </a:t>
            </a:r>
            <a:r>
              <a:rPr lang="en-AU" dirty="0">
                <a:latin typeface="Amasis MT Pro Black" panose="02040A04050005020304" pitchFamily="18" charset="0"/>
              </a:rPr>
              <a:t>index</a:t>
            </a:r>
          </a:p>
        </p:txBody>
      </p:sp>
      <p:pic>
        <p:nvPicPr>
          <p:cNvPr id="5" name="Content Placeholder 4">
            <a:extLst>
              <a:ext uri="{FF2B5EF4-FFF2-40B4-BE49-F238E27FC236}">
                <a16:creationId xmlns:a16="http://schemas.microsoft.com/office/drawing/2014/main" id="{DCE69C09-DBEB-E3CD-BDA0-565A66D51487}"/>
              </a:ext>
            </a:extLst>
          </p:cNvPr>
          <p:cNvPicPr>
            <a:picLocks noGrp="1" noChangeAspect="1"/>
          </p:cNvPicPr>
          <p:nvPr>
            <p:ph idx="1"/>
          </p:nvPr>
        </p:nvPicPr>
        <p:blipFill>
          <a:blip r:embed="rId2"/>
          <a:stretch>
            <a:fillRect/>
          </a:stretch>
        </p:blipFill>
        <p:spPr>
          <a:xfrm>
            <a:off x="170121" y="1690689"/>
            <a:ext cx="12014682" cy="3572072"/>
          </a:xfrm>
        </p:spPr>
      </p:pic>
      <p:pic>
        <p:nvPicPr>
          <p:cNvPr id="7" name="Picture 6">
            <a:extLst>
              <a:ext uri="{FF2B5EF4-FFF2-40B4-BE49-F238E27FC236}">
                <a16:creationId xmlns:a16="http://schemas.microsoft.com/office/drawing/2014/main" id="{C9CDAD40-6CDB-C707-06F7-5EF30FE3EEFA}"/>
              </a:ext>
            </a:extLst>
          </p:cNvPr>
          <p:cNvPicPr>
            <a:picLocks noChangeAspect="1"/>
          </p:cNvPicPr>
          <p:nvPr/>
        </p:nvPicPr>
        <p:blipFill>
          <a:blip r:embed="rId3"/>
          <a:stretch>
            <a:fillRect/>
          </a:stretch>
        </p:blipFill>
        <p:spPr>
          <a:xfrm>
            <a:off x="7111999" y="1690689"/>
            <a:ext cx="4769829" cy="5079566"/>
          </a:xfrm>
          <a:prstGeom prst="rect">
            <a:avLst/>
          </a:prstGeom>
        </p:spPr>
      </p:pic>
    </p:spTree>
    <p:extLst>
      <p:ext uri="{BB962C8B-B14F-4D97-AF65-F5344CB8AC3E}">
        <p14:creationId xmlns:p14="http://schemas.microsoft.com/office/powerpoint/2010/main" val="3103150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D1A1A6-2269-77D4-88DA-7724C50F8883}"/>
              </a:ext>
            </a:extLst>
          </p:cNvPr>
          <p:cNvSpPr>
            <a:spLocks noGrp="1"/>
          </p:cNvSpPr>
          <p:nvPr>
            <p:ph type="title"/>
          </p:nvPr>
        </p:nvSpPr>
        <p:spPr>
          <a:xfrm>
            <a:off x="2401454" y="365125"/>
            <a:ext cx="8952345" cy="724765"/>
          </a:xfrm>
          <a:solidFill>
            <a:schemeClr val="accent3"/>
          </a:solidFill>
        </p:spPr>
        <p:txBody>
          <a:bodyPr>
            <a:normAutofit/>
          </a:bodyPr>
          <a:lstStyle/>
          <a:p>
            <a:r>
              <a:rPr lang="en-US" sz="2400" dirty="0">
                <a:latin typeface="Amasis MT Pro Medium" panose="02040604050005020304" pitchFamily="18" charset="0"/>
              </a:rPr>
              <a:t>How does the UV index look during different times of the day?</a:t>
            </a:r>
            <a:endParaRPr lang="en-AU" sz="2400" dirty="0">
              <a:latin typeface="Amasis MT Pro Medium" panose="02040604050005020304" pitchFamily="18" charset="0"/>
            </a:endParaRPr>
          </a:p>
        </p:txBody>
      </p:sp>
      <p:pic>
        <p:nvPicPr>
          <p:cNvPr id="7" name="Content Placeholder 6">
            <a:extLst>
              <a:ext uri="{FF2B5EF4-FFF2-40B4-BE49-F238E27FC236}">
                <a16:creationId xmlns:a16="http://schemas.microsoft.com/office/drawing/2014/main" id="{2A3DC4AB-265A-A058-232D-44A2A2B92714}"/>
              </a:ext>
            </a:extLst>
          </p:cNvPr>
          <p:cNvPicPr>
            <a:picLocks noGrp="1" noChangeAspect="1"/>
          </p:cNvPicPr>
          <p:nvPr>
            <p:ph sz="half" idx="1"/>
          </p:nvPr>
        </p:nvPicPr>
        <p:blipFill>
          <a:blip r:embed="rId2"/>
          <a:stretch>
            <a:fillRect/>
          </a:stretch>
        </p:blipFill>
        <p:spPr>
          <a:xfrm>
            <a:off x="838200" y="1320800"/>
            <a:ext cx="5654964" cy="5412509"/>
          </a:xfrm>
          <a:prstGeom prst="rect">
            <a:avLst/>
          </a:prstGeom>
        </p:spPr>
      </p:pic>
      <p:pic>
        <p:nvPicPr>
          <p:cNvPr id="8" name="Picture 2">
            <a:extLst>
              <a:ext uri="{FF2B5EF4-FFF2-40B4-BE49-F238E27FC236}">
                <a16:creationId xmlns:a16="http://schemas.microsoft.com/office/drawing/2014/main" id="{8EBE9E57-AE79-820D-260F-BCB2BA4F8D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3164" y="2419927"/>
            <a:ext cx="5149805" cy="355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657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68797-22EB-725E-068D-A72EC3FE38DE}"/>
              </a:ext>
            </a:extLst>
          </p:cNvPr>
          <p:cNvSpPr>
            <a:spLocks noGrp="1"/>
          </p:cNvSpPr>
          <p:nvPr>
            <p:ph type="title"/>
          </p:nvPr>
        </p:nvSpPr>
        <p:spPr>
          <a:xfrm>
            <a:off x="838200" y="365126"/>
            <a:ext cx="10515600" cy="959822"/>
          </a:xfrm>
          <a:solidFill>
            <a:schemeClr val="accent5">
              <a:lumMod val="60000"/>
              <a:lumOff val="40000"/>
            </a:schemeClr>
          </a:solidFill>
          <a:ln w="38100">
            <a:solidFill>
              <a:srgbClr val="0070C0"/>
            </a:solidFill>
          </a:ln>
        </p:spPr>
        <p:txBody>
          <a:bodyPr/>
          <a:lstStyle/>
          <a:p>
            <a:r>
              <a:rPr lang="en-AU" dirty="0">
                <a:latin typeface="Amasis MT Pro Medium" panose="02040604050005020304" pitchFamily="18" charset="0"/>
              </a:rPr>
              <a:t>Questions</a:t>
            </a:r>
          </a:p>
        </p:txBody>
      </p:sp>
      <p:sp>
        <p:nvSpPr>
          <p:cNvPr id="3" name="Content Placeholder 2">
            <a:extLst>
              <a:ext uri="{FF2B5EF4-FFF2-40B4-BE49-F238E27FC236}">
                <a16:creationId xmlns:a16="http://schemas.microsoft.com/office/drawing/2014/main" id="{BFC320A2-D600-5763-14E5-88AB367F4E05}"/>
              </a:ext>
            </a:extLst>
          </p:cNvPr>
          <p:cNvSpPr>
            <a:spLocks noGrp="1"/>
          </p:cNvSpPr>
          <p:nvPr>
            <p:ph idx="1"/>
          </p:nvPr>
        </p:nvSpPr>
        <p:spPr>
          <a:xfrm>
            <a:off x="838200" y="1492898"/>
            <a:ext cx="10515600" cy="4679302"/>
          </a:xfrm>
          <a:solidFill>
            <a:schemeClr val="accent4">
              <a:lumMod val="60000"/>
              <a:lumOff val="40000"/>
            </a:schemeClr>
          </a:solidFill>
          <a:ln w="57150">
            <a:solidFill>
              <a:schemeClr val="tx1"/>
            </a:solidFill>
          </a:ln>
          <a:effectLst>
            <a:glow rad="228600">
              <a:schemeClr val="accent2">
                <a:satMod val="175000"/>
                <a:alpha val="40000"/>
              </a:schemeClr>
            </a:glow>
          </a:effectLst>
        </p:spPr>
        <p:txBody>
          <a:bodyPr/>
          <a:lstStyle/>
          <a:p>
            <a:pPr marL="0" indent="0">
              <a:buNone/>
            </a:pPr>
            <a:r>
              <a:rPr lang="en-AU" b="1" dirty="0" err="1"/>
              <a:t>1.Why</a:t>
            </a:r>
            <a:r>
              <a:rPr lang="en-AU" b="1" dirty="0"/>
              <a:t> does Australia need to be serious about skin cancer?</a:t>
            </a:r>
          </a:p>
          <a:p>
            <a:pPr marL="0" indent="0">
              <a:buNone/>
            </a:pPr>
            <a:r>
              <a:rPr lang="en-AU" b="1" dirty="0"/>
              <a:t>2. Who are the most impacted?</a:t>
            </a:r>
          </a:p>
          <a:p>
            <a:pPr marL="0" indent="0">
              <a:buNone/>
            </a:pPr>
            <a:r>
              <a:rPr lang="en-AU" b="1" dirty="0"/>
              <a:t>3. Is skin cancer impacting the economy?</a:t>
            </a:r>
          </a:p>
          <a:p>
            <a:pPr marL="0" indent="0">
              <a:buNone/>
            </a:pPr>
            <a:r>
              <a:rPr lang="en-AU" b="1" dirty="0"/>
              <a:t>4. Are there factors that are directly corelated and can be controlled to reduce the incidence of skin cancer? Is  the factor quantifiable?</a:t>
            </a:r>
          </a:p>
          <a:p>
            <a:pPr marL="0" indent="0">
              <a:buNone/>
            </a:pPr>
            <a:r>
              <a:rPr lang="en-AU" b="1" dirty="0"/>
              <a:t>5. Is this disease preventable by changes at individual level?</a:t>
            </a:r>
          </a:p>
          <a:p>
            <a:pPr marL="514350" indent="-514350">
              <a:buAutoNum type="arabicPeriod"/>
            </a:pPr>
            <a:endParaRPr lang="en-AU" dirty="0"/>
          </a:p>
          <a:p>
            <a:pPr marL="514350" indent="-514350">
              <a:buAutoNum type="arabicPeriod"/>
            </a:pPr>
            <a:endParaRPr lang="en-AU" dirty="0"/>
          </a:p>
        </p:txBody>
      </p:sp>
    </p:spTree>
    <p:extLst>
      <p:ext uri="{BB962C8B-B14F-4D97-AF65-F5344CB8AC3E}">
        <p14:creationId xmlns:p14="http://schemas.microsoft.com/office/powerpoint/2010/main" val="2699811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1B1B8072-7FE4-6028-8C2D-7B5C3D7264B4}"/>
              </a:ext>
            </a:extLst>
          </p:cNvPr>
          <p:cNvSpPr>
            <a:spLocks noGrp="1"/>
          </p:cNvSpPr>
          <p:nvPr>
            <p:ph type="title"/>
          </p:nvPr>
        </p:nvSpPr>
        <p:spPr>
          <a:xfrm>
            <a:off x="838201" y="643467"/>
            <a:ext cx="3888526" cy="1800526"/>
          </a:xfrm>
        </p:spPr>
        <p:txBody>
          <a:bodyPr>
            <a:normAutofit/>
          </a:bodyPr>
          <a:lstStyle/>
          <a:p>
            <a:r>
              <a:rPr lang="en-AU" b="1" dirty="0">
                <a:latin typeface="Amasis MT Pro Black" panose="02040A04050005020304" pitchFamily="18" charset="0"/>
              </a:rPr>
              <a:t>Findings &amp; Conclusions</a:t>
            </a:r>
          </a:p>
        </p:txBody>
      </p:sp>
      <p:sp>
        <p:nvSpPr>
          <p:cNvPr id="6" name="Content Placeholder 5">
            <a:extLst>
              <a:ext uri="{FF2B5EF4-FFF2-40B4-BE49-F238E27FC236}">
                <a16:creationId xmlns:a16="http://schemas.microsoft.com/office/drawing/2014/main" id="{6B8213A2-923C-24E3-5E12-9F9DF52FEA00}"/>
              </a:ext>
            </a:extLst>
          </p:cNvPr>
          <p:cNvSpPr>
            <a:spLocks noGrp="1"/>
          </p:cNvSpPr>
          <p:nvPr>
            <p:ph idx="1"/>
          </p:nvPr>
        </p:nvSpPr>
        <p:spPr>
          <a:xfrm>
            <a:off x="203200" y="2142837"/>
            <a:ext cx="4523529" cy="4034126"/>
          </a:xfrm>
        </p:spPr>
        <p:txBody>
          <a:bodyPr>
            <a:normAutofit fontScale="92500" lnSpcReduction="10000"/>
          </a:bodyPr>
          <a:lstStyle/>
          <a:p>
            <a:pPr marL="0" indent="0">
              <a:lnSpc>
                <a:spcPct val="90000"/>
              </a:lnSpc>
              <a:buNone/>
            </a:pPr>
            <a:r>
              <a:rPr lang="en-US" sz="1600" dirty="0">
                <a:latin typeface="Amasis MT Pro Medium" panose="02040604050005020304" pitchFamily="18" charset="0"/>
              </a:rPr>
              <a:t>How serious is skin cancer in Australia?</a:t>
            </a:r>
          </a:p>
          <a:p>
            <a:pPr>
              <a:lnSpc>
                <a:spcPct val="90000"/>
              </a:lnSpc>
            </a:pPr>
            <a:r>
              <a:rPr lang="en-US" sz="1600" dirty="0">
                <a:latin typeface="Amasis MT Pro Medium" panose="02040604050005020304" pitchFamily="18" charset="0"/>
              </a:rPr>
              <a:t>Top deadly diseases in Australia</a:t>
            </a:r>
          </a:p>
          <a:p>
            <a:pPr>
              <a:lnSpc>
                <a:spcPct val="90000"/>
              </a:lnSpc>
            </a:pPr>
            <a:r>
              <a:rPr lang="en-US" sz="1600" dirty="0">
                <a:latin typeface="Amasis MT Pro Medium" panose="02040604050005020304" pitchFamily="18" charset="0"/>
              </a:rPr>
              <a:t>Australia is the skin cancer capital of the world</a:t>
            </a:r>
          </a:p>
          <a:p>
            <a:pPr>
              <a:lnSpc>
                <a:spcPct val="90000"/>
              </a:lnSpc>
            </a:pPr>
            <a:r>
              <a:rPr lang="en-US" sz="1600" dirty="0">
                <a:latin typeface="Amasis MT Pro Medium" panose="02040604050005020304" pitchFamily="18" charset="0"/>
              </a:rPr>
              <a:t>There’s been an upward trend in skin cancer cases since 1970</a:t>
            </a:r>
          </a:p>
          <a:p>
            <a:pPr>
              <a:lnSpc>
                <a:spcPct val="90000"/>
              </a:lnSpc>
            </a:pPr>
            <a:r>
              <a:rPr lang="en-US" sz="1600" dirty="0">
                <a:latin typeface="Amasis MT Pro Medium" panose="02040604050005020304" pitchFamily="18" charset="0"/>
              </a:rPr>
              <a:t>What’s being done to prevent it?</a:t>
            </a:r>
          </a:p>
          <a:p>
            <a:pPr marL="0" indent="0">
              <a:lnSpc>
                <a:spcPct val="90000"/>
              </a:lnSpc>
              <a:buNone/>
            </a:pPr>
            <a:r>
              <a:rPr lang="en-US" sz="1600" dirty="0">
                <a:latin typeface="Amasis MT Pro Medium" panose="02040604050005020304" pitchFamily="18" charset="0"/>
              </a:rPr>
              <a:t>Budget of 2022-23</a:t>
            </a:r>
          </a:p>
          <a:p>
            <a:pPr marL="0" indent="0">
              <a:lnSpc>
                <a:spcPct val="90000"/>
              </a:lnSpc>
              <a:buNone/>
            </a:pPr>
            <a:r>
              <a:rPr lang="en-US" sz="1600" dirty="0">
                <a:latin typeface="Amasis MT Pro Medium" panose="02040604050005020304" pitchFamily="18" charset="0"/>
              </a:rPr>
              <a:t>The Australian Government is investing $893.5 million over five years, from 2021–22 to 2025–26 on research of different cancer types and treatments</a:t>
            </a:r>
          </a:p>
          <a:p>
            <a:pPr>
              <a:lnSpc>
                <a:spcPct val="90000"/>
              </a:lnSpc>
            </a:pPr>
            <a:r>
              <a:rPr lang="en-US" sz="1600" dirty="0">
                <a:latin typeface="Amasis MT Pro Medium" panose="02040604050005020304" pitchFamily="18" charset="0"/>
              </a:rPr>
              <a:t>The annual cost of treating skin cancer is $1.2 billion.</a:t>
            </a:r>
          </a:p>
          <a:p>
            <a:pPr>
              <a:lnSpc>
                <a:spcPct val="90000"/>
              </a:lnSpc>
            </a:pPr>
            <a:r>
              <a:rPr lang="en-US" sz="1600" dirty="0">
                <a:latin typeface="Amasis MT Pro Medium" panose="02040604050005020304" pitchFamily="18" charset="0"/>
              </a:rPr>
              <a:t>Of this 90% is towards the risk factor ( high sun exposure)</a:t>
            </a:r>
          </a:p>
          <a:p>
            <a:pPr>
              <a:lnSpc>
                <a:spcPct val="90000"/>
              </a:lnSpc>
            </a:pPr>
            <a:endParaRPr lang="en-AU" sz="1600" dirty="0">
              <a:latin typeface="Amasis MT Pro Medium" panose="02040604050005020304" pitchFamily="18" charset="0"/>
            </a:endParaRPr>
          </a:p>
        </p:txBody>
      </p:sp>
      <p:pic>
        <p:nvPicPr>
          <p:cNvPr id="7" name="Picture 6">
            <a:extLst>
              <a:ext uri="{FF2B5EF4-FFF2-40B4-BE49-F238E27FC236}">
                <a16:creationId xmlns:a16="http://schemas.microsoft.com/office/drawing/2014/main" id="{30F15FBE-09CD-9061-52DB-81C5826DC1BC}"/>
              </a:ext>
            </a:extLst>
          </p:cNvPr>
          <p:cNvPicPr>
            <a:picLocks noChangeAspect="1"/>
          </p:cNvPicPr>
          <p:nvPr/>
        </p:nvPicPr>
        <p:blipFill>
          <a:blip r:embed="rId2"/>
          <a:stretch>
            <a:fillRect/>
          </a:stretch>
        </p:blipFill>
        <p:spPr>
          <a:xfrm>
            <a:off x="4839856" y="643467"/>
            <a:ext cx="6708678" cy="5720388"/>
          </a:xfrm>
          <a:prstGeom prst="rect">
            <a:avLst/>
          </a:prstGeom>
        </p:spPr>
      </p:pic>
    </p:spTree>
    <p:extLst>
      <p:ext uri="{BB962C8B-B14F-4D97-AF65-F5344CB8AC3E}">
        <p14:creationId xmlns:p14="http://schemas.microsoft.com/office/powerpoint/2010/main" val="131182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5">
            <a:extLst>
              <a:ext uri="{FF2B5EF4-FFF2-40B4-BE49-F238E27FC236}">
                <a16:creationId xmlns:a16="http://schemas.microsoft.com/office/drawing/2014/main" id="{F541DB91-0B10-46D9-B34B-7BFF96026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CF7FE1C-8BC5-4B0C-A2BC-93AB72C9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rgbClr val="47B547">
              <a:alpha val="20000"/>
            </a:srgb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79428E4A-455E-264A-A4F3-893EF46FED36}"/>
              </a:ext>
            </a:extLst>
          </p:cNvPr>
          <p:cNvSpPr>
            <a:spLocks noGrp="1"/>
          </p:cNvSpPr>
          <p:nvPr>
            <p:ph type="title"/>
          </p:nvPr>
        </p:nvSpPr>
        <p:spPr>
          <a:xfrm>
            <a:off x="5526156" y="365125"/>
            <a:ext cx="5827643" cy="1433433"/>
          </a:xfrm>
        </p:spPr>
        <p:txBody>
          <a:bodyPr anchor="b">
            <a:normAutofit/>
          </a:bodyPr>
          <a:lstStyle/>
          <a:p>
            <a:r>
              <a:rPr lang="en-AU" dirty="0"/>
              <a:t>Is it preventable?</a:t>
            </a:r>
            <a:br>
              <a:rPr lang="en-AU" dirty="0"/>
            </a:br>
            <a:endParaRPr lang="en-AU" dirty="0"/>
          </a:p>
        </p:txBody>
      </p:sp>
      <p:pic>
        <p:nvPicPr>
          <p:cNvPr id="4" name="Picture 3">
            <a:extLst>
              <a:ext uri="{FF2B5EF4-FFF2-40B4-BE49-F238E27FC236}">
                <a16:creationId xmlns:a16="http://schemas.microsoft.com/office/drawing/2014/main" id="{3D72DACD-DA7E-8F2F-3274-C5321CE52DED}"/>
              </a:ext>
            </a:extLst>
          </p:cNvPr>
          <p:cNvPicPr>
            <a:picLocks noChangeAspect="1"/>
          </p:cNvPicPr>
          <p:nvPr/>
        </p:nvPicPr>
        <p:blipFill>
          <a:blip r:embed="rId2"/>
          <a:stretch>
            <a:fillRect/>
          </a:stretch>
        </p:blipFill>
        <p:spPr>
          <a:xfrm>
            <a:off x="643466" y="2988361"/>
            <a:ext cx="4309533" cy="3038220"/>
          </a:xfrm>
          <a:prstGeom prst="rect">
            <a:avLst/>
          </a:prstGeom>
        </p:spPr>
      </p:pic>
      <p:sp>
        <p:nvSpPr>
          <p:cNvPr id="3" name="Content Placeholder 2">
            <a:extLst>
              <a:ext uri="{FF2B5EF4-FFF2-40B4-BE49-F238E27FC236}">
                <a16:creationId xmlns:a16="http://schemas.microsoft.com/office/drawing/2014/main" id="{D696CFFF-F2A3-568F-4ACC-E037FE723631}"/>
              </a:ext>
            </a:extLst>
          </p:cNvPr>
          <p:cNvSpPr>
            <a:spLocks noGrp="1"/>
          </p:cNvSpPr>
          <p:nvPr>
            <p:ph idx="1"/>
          </p:nvPr>
        </p:nvSpPr>
        <p:spPr>
          <a:xfrm>
            <a:off x="5526156" y="2055813"/>
            <a:ext cx="5827644" cy="4121149"/>
          </a:xfrm>
        </p:spPr>
        <p:txBody>
          <a:bodyPr anchor="t">
            <a:normAutofit/>
          </a:bodyPr>
          <a:lstStyle/>
          <a:p>
            <a:r>
              <a:rPr lang="en-US" sz="2400"/>
              <a:t>YES!</a:t>
            </a:r>
          </a:p>
          <a:p>
            <a:pPr marL="0" indent="0">
              <a:buNone/>
            </a:pPr>
            <a:r>
              <a:rPr lang="en-US" sz="2400"/>
              <a:t>Being Sun Smart</a:t>
            </a:r>
          </a:p>
          <a:p>
            <a:pPr marL="0" indent="0">
              <a:buNone/>
            </a:pPr>
            <a:r>
              <a:rPr lang="en-US" sz="2400"/>
              <a:t>Know the UV index</a:t>
            </a:r>
          </a:p>
          <a:p>
            <a:pPr marL="0" indent="0">
              <a:buNone/>
            </a:pPr>
            <a:r>
              <a:rPr lang="en-US" sz="2400"/>
              <a:t>Slip, Slop, Slap. Seek and Slide</a:t>
            </a:r>
          </a:p>
          <a:p>
            <a:pPr marL="0" indent="0">
              <a:buNone/>
            </a:pPr>
            <a:r>
              <a:rPr lang="en-US" sz="2400"/>
              <a:t>Use common sense!</a:t>
            </a:r>
          </a:p>
          <a:p>
            <a:endParaRPr lang="en-AU" sz="2400"/>
          </a:p>
        </p:txBody>
      </p:sp>
    </p:spTree>
    <p:extLst>
      <p:ext uri="{BB962C8B-B14F-4D97-AF65-F5344CB8AC3E}">
        <p14:creationId xmlns:p14="http://schemas.microsoft.com/office/powerpoint/2010/main" val="3650890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3B45-0774-0803-5D02-B2C2E51B2346}"/>
              </a:ext>
            </a:extLst>
          </p:cNvPr>
          <p:cNvSpPr>
            <a:spLocks noGrp="1"/>
          </p:cNvSpPr>
          <p:nvPr>
            <p:ph type="title"/>
          </p:nvPr>
        </p:nvSpPr>
        <p:spPr/>
        <p:txBody>
          <a:bodyPr/>
          <a:lstStyle/>
          <a:p>
            <a:r>
              <a:rPr lang="en-AU" dirty="0"/>
              <a:t>Resources</a:t>
            </a:r>
          </a:p>
        </p:txBody>
      </p:sp>
      <p:sp>
        <p:nvSpPr>
          <p:cNvPr id="3" name="Content Placeholder 2">
            <a:extLst>
              <a:ext uri="{FF2B5EF4-FFF2-40B4-BE49-F238E27FC236}">
                <a16:creationId xmlns:a16="http://schemas.microsoft.com/office/drawing/2014/main" id="{B0541FAB-03C8-B8A8-6DB8-04F59FFC3C5F}"/>
              </a:ext>
            </a:extLst>
          </p:cNvPr>
          <p:cNvSpPr>
            <a:spLocks noGrp="1"/>
          </p:cNvSpPr>
          <p:nvPr>
            <p:ph idx="1"/>
          </p:nvPr>
        </p:nvSpPr>
        <p:spPr>
          <a:solidFill>
            <a:schemeClr val="accent3"/>
          </a:solidFill>
        </p:spPr>
        <p:txBody>
          <a:bodyPr/>
          <a:lstStyle/>
          <a:p>
            <a:pPr marL="0" indent="0">
              <a:buNone/>
            </a:pPr>
            <a:r>
              <a:rPr kumimoji="0" lang="en-US" sz="1800" b="0" i="0" u="none" strike="noStrike" kern="1200" cap="none" spc="0" normalizeH="0" baseline="0" noProof="0">
                <a:ln>
                  <a:noFill/>
                </a:ln>
                <a:solidFill>
                  <a:srgbClr val="AF743A"/>
                </a:solidFill>
                <a:effectLst/>
                <a:uLnTx/>
                <a:uFillTx/>
                <a:latin typeface="Trebuchet MS" panose="020B0603020202020204"/>
                <a:ea typeface="+mn-ea"/>
                <a:cs typeface="+mn-cs"/>
                <a:hlinkClick r:id="rId2">
                  <a:extLst>
                    <a:ext uri="{A12FA001-AC4F-418D-AE19-62706E023703}">
                      <ahyp:hlinkClr xmlns:ahyp="http://schemas.microsoft.com/office/drawing/2018/hyperlinkcolor" val="tx"/>
                    </a:ext>
                  </a:extLst>
                </a:hlinkClick>
              </a:rPr>
              <a:t>https</a:t>
            </a:r>
            <a:r>
              <a:rPr kumimoji="0" lang="en-US" sz="1800" b="0" i="0" u="none" strike="noStrike" kern="1200" cap="none" spc="0" normalizeH="0" baseline="0" noProof="0" dirty="0">
                <a:ln>
                  <a:noFill/>
                </a:ln>
                <a:solidFill>
                  <a:srgbClr val="AF743A"/>
                </a:solidFill>
                <a:effectLst/>
                <a:uLnTx/>
                <a:uFillTx/>
                <a:latin typeface="Trebuchet MS" panose="020B0603020202020204"/>
                <a:ea typeface="+mn-ea"/>
                <a:cs typeface="+mn-cs"/>
                <a:hlinkClick r:id="rId2">
                  <a:extLst>
                    <a:ext uri="{A12FA001-AC4F-418D-AE19-62706E023703}">
                      <ahyp:hlinkClr xmlns:ahyp="http://schemas.microsoft.com/office/drawing/2018/hyperlinkcolor" val="tx"/>
                    </a:ext>
                  </a:extLst>
                </a:hlinkClick>
              </a:rPr>
              <a:t>://</a:t>
            </a:r>
            <a:r>
              <a:rPr kumimoji="0" lang="en-US" sz="1800" b="0" i="0" u="none" strike="noStrike" kern="1200" cap="none" spc="0" normalizeH="0" baseline="0" noProof="0" dirty="0" err="1">
                <a:ln>
                  <a:noFill/>
                </a:ln>
                <a:solidFill>
                  <a:srgbClr val="AF743A"/>
                </a:solidFill>
                <a:effectLst/>
                <a:uLnTx/>
                <a:uFillTx/>
                <a:latin typeface="Trebuchet MS" panose="020B0603020202020204"/>
                <a:ea typeface="+mn-ea"/>
                <a:cs typeface="+mn-cs"/>
                <a:hlinkClick r:id="rId2">
                  <a:extLst>
                    <a:ext uri="{A12FA001-AC4F-418D-AE19-62706E023703}">
                      <ahyp:hlinkClr xmlns:ahyp="http://schemas.microsoft.com/office/drawing/2018/hyperlinkcolor" val="tx"/>
                    </a:ext>
                  </a:extLst>
                </a:hlinkClick>
              </a:rPr>
              <a:t>www.myuv.com.au</a:t>
            </a:r>
            <a:r>
              <a:rPr kumimoji="0" lang="en-US" sz="1800" b="0" i="0" u="none" strike="noStrike" kern="1200" cap="none" spc="0" normalizeH="0" baseline="0" noProof="0" dirty="0">
                <a:ln>
                  <a:noFill/>
                </a:ln>
                <a:solidFill>
                  <a:schemeClr val="bg1"/>
                </a:solidFill>
                <a:effectLst/>
                <a:uLnTx/>
                <a:uFillTx/>
                <a:latin typeface="Trebuchet MS" panose="020B0603020202020204"/>
                <a:ea typeface="+mn-ea"/>
                <a:cs typeface="+mn-cs"/>
                <a:hlinkClick r:id="rId2">
                  <a:extLst>
                    <a:ext uri="{A12FA001-AC4F-418D-AE19-62706E023703}">
                      <ahyp:hlinkClr xmlns:ahyp="http://schemas.microsoft.com/office/drawing/2018/hyperlinkcolor" val="tx"/>
                    </a:ext>
                  </a:extLst>
                </a:hlinkClick>
              </a:rPr>
              <a:t>/</a:t>
            </a:r>
            <a:endParaRPr kumimoji="0" lang="en-US" sz="1800" b="0" i="0" u="none" strike="noStrike" kern="1200" cap="none" spc="0" normalizeH="0" baseline="0" noProof="0" dirty="0">
              <a:ln>
                <a:noFill/>
              </a:ln>
              <a:solidFill>
                <a:schemeClr val="bg1"/>
              </a:solidFill>
              <a:effectLst/>
              <a:uLnTx/>
              <a:uFillTx/>
              <a:latin typeface="Trebuchet MS" panose="020B0603020202020204"/>
              <a:ea typeface="+mn-ea"/>
              <a:cs typeface="+mn-cs"/>
            </a:endParaRPr>
          </a:p>
          <a:p>
            <a:pPr marL="0" indent="0">
              <a:buNone/>
            </a:pPr>
            <a:r>
              <a:rPr lang="en-AU" sz="1600" dirty="0">
                <a:solidFill>
                  <a:srgbClr val="AF743A"/>
                </a:solidFill>
                <a:hlinkClick r:id="rId3">
                  <a:extLst>
                    <a:ext uri="{A12FA001-AC4F-418D-AE19-62706E023703}">
                      <ahyp:hlinkClr xmlns:ahyp="http://schemas.microsoft.com/office/drawing/2018/hyperlinkcolor" val="tx"/>
                    </a:ext>
                  </a:extLst>
                </a:hlinkClick>
              </a:rPr>
              <a:t>https://</a:t>
            </a:r>
            <a:r>
              <a:rPr lang="en-AU" sz="1600" dirty="0" err="1">
                <a:solidFill>
                  <a:srgbClr val="AF743A"/>
                </a:solidFill>
                <a:hlinkClick r:id="rId3">
                  <a:extLst>
                    <a:ext uri="{A12FA001-AC4F-418D-AE19-62706E023703}">
                      <ahyp:hlinkClr xmlns:ahyp="http://schemas.microsoft.com/office/drawing/2018/hyperlinkcolor" val="tx"/>
                    </a:ext>
                  </a:extLst>
                </a:hlinkClick>
              </a:rPr>
              <a:t>www.aihw.gov.au</a:t>
            </a:r>
            <a:r>
              <a:rPr lang="en-AU" sz="1600" dirty="0">
                <a:solidFill>
                  <a:schemeClr val="bg1"/>
                </a:solidFill>
                <a:hlinkClick r:id="rId3">
                  <a:extLst>
                    <a:ext uri="{A12FA001-AC4F-418D-AE19-62706E023703}">
                      <ahyp:hlinkClr xmlns:ahyp="http://schemas.microsoft.com/office/drawing/2018/hyperlinkcolor" val="tx"/>
                    </a:ext>
                  </a:extLst>
                </a:hlinkClick>
              </a:rPr>
              <a:t>/reports/</a:t>
            </a:r>
            <a:endParaRPr lang="en-AU" sz="1600" dirty="0">
              <a:solidFill>
                <a:schemeClr val="bg1"/>
              </a:solidFill>
            </a:endParaRPr>
          </a:p>
          <a:p>
            <a:pPr marL="0" indent="0">
              <a:buNone/>
            </a:pPr>
            <a:r>
              <a:rPr lang="en-AU" sz="1600" dirty="0" err="1">
                <a:solidFill>
                  <a:schemeClr val="bg1"/>
                </a:solidFill>
              </a:rPr>
              <a:t>data.gov.au</a:t>
            </a:r>
            <a:endParaRPr lang="en-AU" sz="1600" dirty="0">
              <a:solidFill>
                <a:schemeClr val="bg1"/>
              </a:solidFill>
            </a:endParaRPr>
          </a:p>
          <a:p>
            <a:pPr marL="0" indent="0">
              <a:buNone/>
            </a:pPr>
            <a:r>
              <a:rPr lang="en-AU" sz="1600" dirty="0">
                <a:solidFill>
                  <a:srgbClr val="AF743A"/>
                </a:solidFill>
                <a:hlinkClick r:id="rId4">
                  <a:extLst>
                    <a:ext uri="{A12FA001-AC4F-418D-AE19-62706E023703}">
                      <ahyp:hlinkClr xmlns:ahyp="http://schemas.microsoft.com/office/drawing/2018/hyperlinkcolor" val="tx"/>
                    </a:ext>
                  </a:extLst>
                </a:hlinkClick>
              </a:rPr>
              <a:t>https://</a:t>
            </a:r>
            <a:r>
              <a:rPr lang="en-AU" sz="1600" dirty="0" err="1">
                <a:solidFill>
                  <a:srgbClr val="AF743A"/>
                </a:solidFill>
                <a:hlinkClick r:id="rId4">
                  <a:extLst>
                    <a:ext uri="{A12FA001-AC4F-418D-AE19-62706E023703}">
                      <ahyp:hlinkClr xmlns:ahyp="http://schemas.microsoft.com/office/drawing/2018/hyperlinkcolor" val="tx"/>
                    </a:ext>
                  </a:extLst>
                </a:hlinkClick>
              </a:rPr>
              <a:t>www.abs.gov.au</a:t>
            </a:r>
            <a:r>
              <a:rPr lang="en-AU" sz="1600" dirty="0">
                <a:solidFill>
                  <a:schemeClr val="bg1"/>
                </a:solidFill>
                <a:hlinkClick r:id="rId4">
                  <a:extLst>
                    <a:ext uri="{A12FA001-AC4F-418D-AE19-62706E023703}">
                      <ahyp:hlinkClr xmlns:ahyp="http://schemas.microsoft.com/office/drawing/2018/hyperlinkcolor" val="tx"/>
                    </a:ext>
                  </a:extLst>
                </a:hlinkClick>
              </a:rPr>
              <a:t>/</a:t>
            </a:r>
            <a:endParaRPr lang="en-AU" sz="1600" dirty="0">
              <a:solidFill>
                <a:schemeClr val="bg1"/>
              </a:solidFill>
            </a:endParaRPr>
          </a:p>
          <a:p>
            <a:pPr marL="0" indent="0">
              <a:buNone/>
            </a:pPr>
            <a:endParaRPr lang="en-AU" sz="1600" dirty="0">
              <a:solidFill>
                <a:schemeClr val="bg1"/>
              </a:solidFill>
            </a:endParaRPr>
          </a:p>
          <a:p>
            <a:pPr marL="0" indent="0">
              <a:buNone/>
            </a:pPr>
            <a:endParaRPr lang="en-AU" sz="1600" dirty="0">
              <a:solidFill>
                <a:schemeClr val="bg1"/>
              </a:solidFill>
            </a:endParaRPr>
          </a:p>
        </p:txBody>
      </p:sp>
    </p:spTree>
    <p:extLst>
      <p:ext uri="{BB962C8B-B14F-4D97-AF65-F5344CB8AC3E}">
        <p14:creationId xmlns:p14="http://schemas.microsoft.com/office/powerpoint/2010/main" val="1983874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541DB91-0B10-46D9-B34B-7BFF96026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9CF7FE1C-8BC5-4B0C-A2BC-93AB72C9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rgbClr val="47B547">
              <a:alpha val="20000"/>
            </a:srgb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30D6EC11-37B2-B8D2-6044-52B92E4CA404}"/>
              </a:ext>
            </a:extLst>
          </p:cNvPr>
          <p:cNvSpPr>
            <a:spLocks noGrp="1"/>
          </p:cNvSpPr>
          <p:nvPr>
            <p:ph type="title"/>
          </p:nvPr>
        </p:nvSpPr>
        <p:spPr>
          <a:xfrm>
            <a:off x="5526156" y="365125"/>
            <a:ext cx="5827643" cy="1433433"/>
          </a:xfrm>
        </p:spPr>
        <p:txBody>
          <a:bodyPr anchor="b">
            <a:normAutofit/>
          </a:bodyPr>
          <a:lstStyle/>
          <a:p>
            <a:r>
              <a:rPr lang="en-AU" dirty="0"/>
              <a:t>Objectives</a:t>
            </a:r>
          </a:p>
        </p:txBody>
      </p:sp>
      <p:pic>
        <p:nvPicPr>
          <p:cNvPr id="4" name="Picture 3">
            <a:extLst>
              <a:ext uri="{FF2B5EF4-FFF2-40B4-BE49-F238E27FC236}">
                <a16:creationId xmlns:a16="http://schemas.microsoft.com/office/drawing/2014/main" id="{C9532744-8D43-4645-87DA-67B5C9DFE6D1}"/>
              </a:ext>
            </a:extLst>
          </p:cNvPr>
          <p:cNvPicPr>
            <a:picLocks noChangeAspect="1"/>
          </p:cNvPicPr>
          <p:nvPr/>
        </p:nvPicPr>
        <p:blipFill>
          <a:blip r:embed="rId2"/>
          <a:stretch>
            <a:fillRect/>
          </a:stretch>
        </p:blipFill>
        <p:spPr>
          <a:xfrm>
            <a:off x="1572919" y="2782956"/>
            <a:ext cx="2450626" cy="3449030"/>
          </a:xfrm>
          <a:prstGeom prst="rect">
            <a:avLst/>
          </a:prstGeom>
        </p:spPr>
      </p:pic>
      <p:sp>
        <p:nvSpPr>
          <p:cNvPr id="3" name="Content Placeholder 2">
            <a:extLst>
              <a:ext uri="{FF2B5EF4-FFF2-40B4-BE49-F238E27FC236}">
                <a16:creationId xmlns:a16="http://schemas.microsoft.com/office/drawing/2014/main" id="{42A57B94-8740-E892-B50C-53BC2FC3C5F8}"/>
              </a:ext>
            </a:extLst>
          </p:cNvPr>
          <p:cNvSpPr>
            <a:spLocks noGrp="1"/>
          </p:cNvSpPr>
          <p:nvPr>
            <p:ph idx="1"/>
          </p:nvPr>
        </p:nvSpPr>
        <p:spPr>
          <a:xfrm>
            <a:off x="5526156" y="2055813"/>
            <a:ext cx="5827644" cy="4121149"/>
          </a:xfrm>
        </p:spPr>
        <p:txBody>
          <a:bodyPr anchor="t">
            <a:normAutofit fontScale="85000" lnSpcReduction="20000"/>
          </a:bodyPr>
          <a:lstStyle/>
          <a:p>
            <a:r>
              <a:rPr lang="en-AU" sz="2400"/>
              <a:t>To study the prevalence &amp; magnitude  of skin cancer in Australia</a:t>
            </a:r>
          </a:p>
          <a:p>
            <a:r>
              <a:rPr lang="en-AU" sz="2400"/>
              <a:t>Demographics and skin cancer</a:t>
            </a:r>
          </a:p>
          <a:p>
            <a:r>
              <a:rPr lang="en-AU" sz="2400"/>
              <a:t>A data driven study to identify all the risk factors contributing to skin cancer.</a:t>
            </a:r>
          </a:p>
          <a:p>
            <a:r>
              <a:rPr lang="en-AU" sz="2400"/>
              <a:t>The economic burden of the disease</a:t>
            </a:r>
          </a:p>
          <a:p>
            <a:r>
              <a:rPr lang="en-AU" sz="2400"/>
              <a:t>State wise skin cancer counts and their correlating factors.</a:t>
            </a:r>
          </a:p>
          <a:p>
            <a:r>
              <a:rPr lang="en-US" sz="2400"/>
              <a:t>an epidemiologic study that are essential in assessing the relationship between exposure to  sun and skin cancer counts</a:t>
            </a:r>
          </a:p>
          <a:p>
            <a:r>
              <a:rPr lang="en-US" sz="2400"/>
              <a:t>Is this preventable??</a:t>
            </a:r>
            <a:endParaRPr lang="en-AU" sz="2400"/>
          </a:p>
          <a:p>
            <a:endParaRPr lang="en-AU" sz="2400" dirty="0"/>
          </a:p>
        </p:txBody>
      </p:sp>
    </p:spTree>
    <p:extLst>
      <p:ext uri="{BB962C8B-B14F-4D97-AF65-F5344CB8AC3E}">
        <p14:creationId xmlns:p14="http://schemas.microsoft.com/office/powerpoint/2010/main" val="3090663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Freeform: Shape 13">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Content Placeholder 8" descr="Chart&#10;&#10;Description automatically generated">
            <a:extLst>
              <a:ext uri="{FF2B5EF4-FFF2-40B4-BE49-F238E27FC236}">
                <a16:creationId xmlns:a16="http://schemas.microsoft.com/office/drawing/2014/main" id="{8F0C8C33-5F50-3A96-FA1E-AA1106046C41}"/>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 y="572655"/>
            <a:ext cx="12071927" cy="6825672"/>
          </a:xfrm>
          <a:prstGeom prst="rect">
            <a:avLst/>
          </a:prstGeom>
          <a:ln>
            <a:solidFill>
              <a:srgbClr val="FFFFFF"/>
            </a:solidFill>
          </a:ln>
        </p:spPr>
      </p:pic>
      <p:sp>
        <p:nvSpPr>
          <p:cNvPr id="12" name="Title 1">
            <a:extLst>
              <a:ext uri="{FF2B5EF4-FFF2-40B4-BE49-F238E27FC236}">
                <a16:creationId xmlns:a16="http://schemas.microsoft.com/office/drawing/2014/main" id="{8D276000-3B2C-640D-C2BA-4E75290D73B4}"/>
              </a:ext>
            </a:extLst>
          </p:cNvPr>
          <p:cNvSpPr>
            <a:spLocks noGrp="1"/>
          </p:cNvSpPr>
          <p:nvPr>
            <p:ph type="title"/>
          </p:nvPr>
        </p:nvSpPr>
        <p:spPr>
          <a:xfrm>
            <a:off x="920181" y="69602"/>
            <a:ext cx="10515600" cy="1325563"/>
          </a:xfrm>
        </p:spPr>
        <p:txBody>
          <a:bodyPr/>
          <a:lstStyle/>
          <a:p>
            <a:endParaRPr lang="en-AU" dirty="0"/>
          </a:p>
        </p:txBody>
      </p:sp>
      <p:pic>
        <p:nvPicPr>
          <p:cNvPr id="2" name="Picture 1">
            <a:extLst>
              <a:ext uri="{FF2B5EF4-FFF2-40B4-BE49-F238E27FC236}">
                <a16:creationId xmlns:a16="http://schemas.microsoft.com/office/drawing/2014/main" id="{B833D2EB-0F25-2E32-F780-8C1F5537DD29}"/>
              </a:ext>
            </a:extLst>
          </p:cNvPr>
          <p:cNvPicPr>
            <a:picLocks noChangeAspect="1"/>
          </p:cNvPicPr>
          <p:nvPr/>
        </p:nvPicPr>
        <p:blipFill>
          <a:blip r:embed="rId4"/>
          <a:stretch>
            <a:fillRect/>
          </a:stretch>
        </p:blipFill>
        <p:spPr>
          <a:xfrm>
            <a:off x="0" y="332509"/>
            <a:ext cx="12192000" cy="1395678"/>
          </a:xfrm>
          <a:prstGeom prst="rect">
            <a:avLst/>
          </a:prstGeom>
        </p:spPr>
      </p:pic>
      <p:sp>
        <p:nvSpPr>
          <p:cNvPr id="7" name="TextBox 6">
            <a:extLst>
              <a:ext uri="{FF2B5EF4-FFF2-40B4-BE49-F238E27FC236}">
                <a16:creationId xmlns:a16="http://schemas.microsoft.com/office/drawing/2014/main" id="{105687F0-177D-8C66-AF32-DE68406AE410}"/>
              </a:ext>
            </a:extLst>
          </p:cNvPr>
          <p:cNvSpPr txBox="1"/>
          <p:nvPr/>
        </p:nvSpPr>
        <p:spPr>
          <a:xfrm>
            <a:off x="-92364" y="999411"/>
            <a:ext cx="11166764" cy="707886"/>
          </a:xfrm>
          <a:prstGeom prst="rect">
            <a:avLst/>
          </a:prstGeom>
          <a:noFill/>
        </p:spPr>
        <p:txBody>
          <a:bodyPr wrap="square">
            <a:spAutoFit/>
          </a:bodyPr>
          <a:lstStyle/>
          <a:p>
            <a:r>
              <a:rPr kumimoji="0" lang="en-AU" sz="4000" b="1" i="0" u="sng" strike="noStrike" kern="1200" cap="none" spc="0" normalizeH="0" baseline="0" noProof="0" dirty="0">
                <a:ln>
                  <a:noFill/>
                </a:ln>
                <a:solidFill>
                  <a:schemeClr val="tx1">
                    <a:lumMod val="95000"/>
                    <a:lumOff val="5000"/>
                  </a:schemeClr>
                </a:solidFill>
                <a:effectLst/>
                <a:uLnTx/>
                <a:uFillTx/>
                <a:latin typeface="Century Gothic"/>
                <a:ea typeface="+mj-ea"/>
                <a:cs typeface="+mj-cs"/>
              </a:rPr>
              <a:t>Different types of cancers in Australia</a:t>
            </a:r>
            <a:endParaRPr lang="en-AU" b="1" u="sng" dirty="0">
              <a:solidFill>
                <a:schemeClr val="tx1">
                  <a:lumMod val="95000"/>
                  <a:lumOff val="5000"/>
                </a:schemeClr>
              </a:solidFill>
            </a:endParaRPr>
          </a:p>
        </p:txBody>
      </p:sp>
      <p:sp>
        <p:nvSpPr>
          <p:cNvPr id="4" name="TextBox 3">
            <a:extLst>
              <a:ext uri="{FF2B5EF4-FFF2-40B4-BE49-F238E27FC236}">
                <a16:creationId xmlns:a16="http://schemas.microsoft.com/office/drawing/2014/main" id="{C8B0B628-6E3D-9C6F-395C-4B2207B8870A}"/>
              </a:ext>
            </a:extLst>
          </p:cNvPr>
          <p:cNvSpPr txBox="1"/>
          <p:nvPr/>
        </p:nvSpPr>
        <p:spPr>
          <a:xfrm>
            <a:off x="4645891" y="2660073"/>
            <a:ext cx="1597891" cy="369332"/>
          </a:xfrm>
          <a:prstGeom prst="rect">
            <a:avLst/>
          </a:prstGeom>
          <a:noFill/>
        </p:spPr>
        <p:txBody>
          <a:bodyPr wrap="square" rtlCol="0">
            <a:spAutoFit/>
          </a:bodyPr>
          <a:lstStyle/>
          <a:p>
            <a:r>
              <a:rPr lang="en-AU" dirty="0"/>
              <a:t>Skin cancer</a:t>
            </a:r>
          </a:p>
        </p:txBody>
      </p:sp>
    </p:spTree>
    <p:extLst>
      <p:ext uri="{BB962C8B-B14F-4D97-AF65-F5344CB8AC3E}">
        <p14:creationId xmlns:p14="http://schemas.microsoft.com/office/powerpoint/2010/main" val="2921050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Graphic 1">
            <a:extLst>
              <a:ext uri="{FF2B5EF4-FFF2-40B4-BE49-F238E27FC236}">
                <a16:creationId xmlns:a16="http://schemas.microsoft.com/office/drawing/2014/main" id="{0D57E7FA-E8FC-45AC-868F-CDC814493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2599854" y="527562"/>
            <a:ext cx="6992292" cy="5102484"/>
          </a:xfrm>
          <a:custGeom>
            <a:avLst/>
            <a:gdLst/>
            <a:ahLst/>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useBgFill="1">
        <p:nvSpPr>
          <p:cNvPr id="16" name="Rectangle 15">
            <a:extLst>
              <a:ext uri="{FF2B5EF4-FFF2-40B4-BE49-F238E27FC236}">
                <a16:creationId xmlns:a16="http://schemas.microsoft.com/office/drawing/2014/main" id="{62245F03-66D5-45EC-A0B5-90E656B11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F655C-A363-36EA-B05A-14ADC703B174}"/>
              </a:ext>
            </a:extLst>
          </p:cNvPr>
          <p:cNvSpPr>
            <a:spLocks noGrp="1"/>
          </p:cNvSpPr>
          <p:nvPr>
            <p:ph type="title"/>
          </p:nvPr>
        </p:nvSpPr>
        <p:spPr>
          <a:xfrm>
            <a:off x="7444509" y="4857624"/>
            <a:ext cx="4302282" cy="1152663"/>
          </a:xfrm>
          <a:solidFill>
            <a:schemeClr val="accent1">
              <a:lumMod val="20000"/>
              <a:lumOff val="80000"/>
            </a:schemeClr>
          </a:solidFill>
          <a:effectLst>
            <a:glow rad="139700">
              <a:schemeClr val="accent4">
                <a:satMod val="175000"/>
                <a:alpha val="40000"/>
              </a:schemeClr>
            </a:glow>
          </a:effectLst>
        </p:spPr>
        <p:txBody>
          <a:bodyPr vert="horz" lIns="91440" tIns="45720" rIns="91440" bIns="45720" rtlCol="0" anchor="ctr">
            <a:normAutofit fontScale="90000"/>
          </a:bodyPr>
          <a:lstStyle/>
          <a:p>
            <a:pPr algn="ctr"/>
            <a:r>
              <a:rPr lang="en-US" sz="4800" i="1" dirty="0">
                <a:latin typeface="Amasis MT Pro Medium" panose="020B0604020202020204" pitchFamily="18" charset="0"/>
              </a:rPr>
              <a:t>Cancer Incidence overtime</a:t>
            </a:r>
          </a:p>
        </p:txBody>
      </p:sp>
      <p:pic>
        <p:nvPicPr>
          <p:cNvPr id="9" name="Content Placeholder 8">
            <a:extLst>
              <a:ext uri="{FF2B5EF4-FFF2-40B4-BE49-F238E27FC236}">
                <a16:creationId xmlns:a16="http://schemas.microsoft.com/office/drawing/2014/main" id="{1D56E4CB-C86D-D0F2-289D-315B91B74EE0}"/>
              </a:ext>
            </a:extLst>
          </p:cNvPr>
          <p:cNvPicPr>
            <a:picLocks noGrp="1" noChangeAspect="1"/>
          </p:cNvPicPr>
          <p:nvPr>
            <p:ph idx="1"/>
          </p:nvPr>
        </p:nvPicPr>
        <p:blipFill>
          <a:blip r:embed="rId2"/>
          <a:stretch>
            <a:fillRect/>
          </a:stretch>
        </p:blipFill>
        <p:spPr>
          <a:xfrm>
            <a:off x="298146" y="375048"/>
            <a:ext cx="5081540" cy="3786909"/>
          </a:xfrm>
          <a:prstGeom prst="rect">
            <a:avLst/>
          </a:prstGeom>
          <a:ln w="228600" cap="sq" cmpd="thickThin">
            <a:solidFill>
              <a:srgbClr val="000000"/>
            </a:solidFill>
            <a:prstDash val="solid"/>
            <a:miter lim="800000"/>
          </a:ln>
          <a:effectLst>
            <a:innerShdw blurRad="76200">
              <a:srgbClr val="000000"/>
            </a:innerShdw>
          </a:effectLst>
        </p:spPr>
      </p:pic>
      <p:pic>
        <p:nvPicPr>
          <p:cNvPr id="6" name="Picture 5">
            <a:extLst>
              <a:ext uri="{FF2B5EF4-FFF2-40B4-BE49-F238E27FC236}">
                <a16:creationId xmlns:a16="http://schemas.microsoft.com/office/drawing/2014/main" id="{B451E7E3-A5FB-D2DE-F220-CAAE031156A9}"/>
              </a:ext>
            </a:extLst>
          </p:cNvPr>
          <p:cNvPicPr>
            <a:picLocks noChangeAspect="1"/>
          </p:cNvPicPr>
          <p:nvPr/>
        </p:nvPicPr>
        <p:blipFill>
          <a:blip r:embed="rId3"/>
          <a:stretch>
            <a:fillRect/>
          </a:stretch>
        </p:blipFill>
        <p:spPr>
          <a:xfrm>
            <a:off x="5846618" y="381133"/>
            <a:ext cx="5900173" cy="3786909"/>
          </a:xfrm>
          <a:prstGeom prst="rect">
            <a:avLst/>
          </a:prstGeom>
          <a:ln w="228600" cap="sq" cmpd="thickThin">
            <a:solidFill>
              <a:srgbClr val="000000"/>
            </a:solidFill>
            <a:prstDash val="solid"/>
            <a:miter lim="800000"/>
          </a:ln>
          <a:effectLst>
            <a:innerShdw blurRad="76200">
              <a:srgbClr val="000000"/>
            </a:innerShdw>
          </a:effectLst>
        </p:spPr>
      </p:pic>
      <p:sp>
        <p:nvSpPr>
          <p:cNvPr id="19" name="TextBox 18">
            <a:extLst>
              <a:ext uri="{FF2B5EF4-FFF2-40B4-BE49-F238E27FC236}">
                <a16:creationId xmlns:a16="http://schemas.microsoft.com/office/drawing/2014/main" id="{1B46D069-366A-B0EF-3A7D-74545057A156}"/>
              </a:ext>
            </a:extLst>
          </p:cNvPr>
          <p:cNvSpPr txBox="1"/>
          <p:nvPr/>
        </p:nvSpPr>
        <p:spPr>
          <a:xfrm>
            <a:off x="83127" y="4442691"/>
            <a:ext cx="7278255" cy="203132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a:t>Cancer is the leading cause of death by disease in adults and children in Australia, exceeding ischaemic heart disease, dementia and cerebral vascular disease. According to Australian Institute of Health and Welfare statistics, in 2020:</a:t>
            </a:r>
          </a:p>
          <a:p>
            <a:r>
              <a:rPr lang="en-US" dirty="0"/>
              <a:t>•over 145,000 Australians were diagnosed with cancer and cancer accounted for nearly 50,000 deaths, and</a:t>
            </a:r>
          </a:p>
          <a:p>
            <a:r>
              <a:rPr lang="en-US" dirty="0"/>
              <a:t>•three in every 10 deaths was due to cancer. </a:t>
            </a:r>
          </a:p>
        </p:txBody>
      </p:sp>
    </p:spTree>
    <p:extLst>
      <p:ext uri="{BB962C8B-B14F-4D97-AF65-F5344CB8AC3E}">
        <p14:creationId xmlns:p14="http://schemas.microsoft.com/office/powerpoint/2010/main" val="2254875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73065-81FC-74B8-245B-D0B09C268E9A}"/>
              </a:ext>
            </a:extLst>
          </p:cNvPr>
          <p:cNvSpPr>
            <a:spLocks noGrp="1"/>
          </p:cNvSpPr>
          <p:nvPr>
            <p:ph type="title"/>
          </p:nvPr>
        </p:nvSpPr>
        <p:spPr/>
        <p:txBody>
          <a:bodyPr/>
          <a:lstStyle/>
          <a:p>
            <a:r>
              <a:rPr lang="en-AU" dirty="0"/>
              <a:t>ASR Incidence vs Age group</a:t>
            </a:r>
          </a:p>
        </p:txBody>
      </p:sp>
      <p:pic>
        <p:nvPicPr>
          <p:cNvPr id="5" name="Content Placeholder 4">
            <a:extLst>
              <a:ext uri="{FF2B5EF4-FFF2-40B4-BE49-F238E27FC236}">
                <a16:creationId xmlns:a16="http://schemas.microsoft.com/office/drawing/2014/main" id="{FFAF111F-C1EF-F745-0283-F60D91276B14}"/>
              </a:ext>
            </a:extLst>
          </p:cNvPr>
          <p:cNvPicPr>
            <a:picLocks noGrp="1" noChangeAspect="1"/>
          </p:cNvPicPr>
          <p:nvPr>
            <p:ph idx="1"/>
          </p:nvPr>
        </p:nvPicPr>
        <p:blipFill>
          <a:blip r:embed="rId2"/>
          <a:stretch>
            <a:fillRect/>
          </a:stretch>
        </p:blipFill>
        <p:spPr>
          <a:xfrm>
            <a:off x="838200" y="1468010"/>
            <a:ext cx="10515600" cy="5024865"/>
          </a:xfrm>
        </p:spPr>
      </p:pic>
    </p:spTree>
    <p:extLst>
      <p:ext uri="{BB962C8B-B14F-4D97-AF65-F5344CB8AC3E}">
        <p14:creationId xmlns:p14="http://schemas.microsoft.com/office/powerpoint/2010/main" val="1751565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B4376-B623-78DD-D0CB-B7D1F7618BED}"/>
              </a:ext>
            </a:extLst>
          </p:cNvPr>
          <p:cNvSpPr>
            <a:spLocks noGrp="1"/>
          </p:cNvSpPr>
          <p:nvPr>
            <p:ph type="title"/>
          </p:nvPr>
        </p:nvSpPr>
        <p:spPr/>
        <p:txBody>
          <a:bodyPr/>
          <a:lstStyle/>
          <a:p>
            <a:r>
              <a:rPr lang="en-AU"/>
              <a:t>Australia vs Worldwide</a:t>
            </a:r>
            <a:endParaRPr lang="en-AU" dirty="0"/>
          </a:p>
        </p:txBody>
      </p:sp>
      <p:pic>
        <p:nvPicPr>
          <p:cNvPr id="5" name="Content Placeholder 4">
            <a:extLst>
              <a:ext uri="{FF2B5EF4-FFF2-40B4-BE49-F238E27FC236}">
                <a16:creationId xmlns:a16="http://schemas.microsoft.com/office/drawing/2014/main" id="{D2D0AD8D-A0F1-61A1-4E6D-0AC3A67A2CEB}"/>
              </a:ext>
            </a:extLst>
          </p:cNvPr>
          <p:cNvPicPr>
            <a:picLocks noGrp="1" noChangeAspect="1"/>
          </p:cNvPicPr>
          <p:nvPr>
            <p:ph idx="1"/>
          </p:nvPr>
        </p:nvPicPr>
        <p:blipFill>
          <a:blip r:embed="rId2"/>
          <a:stretch>
            <a:fillRect/>
          </a:stretch>
        </p:blipFill>
        <p:spPr>
          <a:xfrm>
            <a:off x="70284" y="2036605"/>
            <a:ext cx="8526917" cy="4160837"/>
          </a:xfrm>
        </p:spPr>
      </p:pic>
      <p:pic>
        <p:nvPicPr>
          <p:cNvPr id="7" name="Picture 6">
            <a:extLst>
              <a:ext uri="{FF2B5EF4-FFF2-40B4-BE49-F238E27FC236}">
                <a16:creationId xmlns:a16="http://schemas.microsoft.com/office/drawing/2014/main" id="{87C1B57B-B793-F1C4-D3FC-F1F764915921}"/>
              </a:ext>
            </a:extLst>
          </p:cNvPr>
          <p:cNvPicPr>
            <a:picLocks noChangeAspect="1"/>
          </p:cNvPicPr>
          <p:nvPr/>
        </p:nvPicPr>
        <p:blipFill>
          <a:blip r:embed="rId3"/>
          <a:stretch>
            <a:fillRect/>
          </a:stretch>
        </p:blipFill>
        <p:spPr>
          <a:xfrm>
            <a:off x="8659935" y="2591477"/>
            <a:ext cx="3379800" cy="3051091"/>
          </a:xfrm>
          <a:prstGeom prst="rect">
            <a:avLst/>
          </a:prstGeom>
        </p:spPr>
      </p:pic>
      <p:pic>
        <p:nvPicPr>
          <p:cNvPr id="3" name="Picture 2">
            <a:extLst>
              <a:ext uri="{FF2B5EF4-FFF2-40B4-BE49-F238E27FC236}">
                <a16:creationId xmlns:a16="http://schemas.microsoft.com/office/drawing/2014/main" id="{837DEE2F-AF44-56CA-BBF9-CEF3DAA408CB}"/>
              </a:ext>
            </a:extLst>
          </p:cNvPr>
          <p:cNvPicPr>
            <a:picLocks noChangeAspect="1"/>
          </p:cNvPicPr>
          <p:nvPr/>
        </p:nvPicPr>
        <p:blipFill>
          <a:blip r:embed="rId4"/>
          <a:stretch>
            <a:fillRect/>
          </a:stretch>
        </p:blipFill>
        <p:spPr>
          <a:xfrm>
            <a:off x="6844144" y="110837"/>
            <a:ext cx="5277571" cy="2539568"/>
          </a:xfrm>
          <a:prstGeom prst="rect">
            <a:avLst/>
          </a:prstGeom>
        </p:spPr>
      </p:pic>
    </p:spTree>
    <p:extLst>
      <p:ext uri="{BB962C8B-B14F-4D97-AF65-F5344CB8AC3E}">
        <p14:creationId xmlns:p14="http://schemas.microsoft.com/office/powerpoint/2010/main" val="2033849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AC522-3859-2C75-2700-2BCA9556E504}"/>
              </a:ext>
            </a:extLst>
          </p:cNvPr>
          <p:cNvSpPr>
            <a:spLocks noGrp="1"/>
          </p:cNvSpPr>
          <p:nvPr>
            <p:ph type="title"/>
          </p:nvPr>
        </p:nvSpPr>
        <p:spPr/>
        <p:txBody>
          <a:bodyPr/>
          <a:lstStyle/>
          <a:p>
            <a:r>
              <a:rPr lang="en-AU" dirty="0"/>
              <a:t>Skin Cancer Incidence overtime</a:t>
            </a:r>
          </a:p>
        </p:txBody>
      </p:sp>
      <p:pic>
        <p:nvPicPr>
          <p:cNvPr id="5" name="Content Placeholder 4">
            <a:extLst>
              <a:ext uri="{FF2B5EF4-FFF2-40B4-BE49-F238E27FC236}">
                <a16:creationId xmlns:a16="http://schemas.microsoft.com/office/drawing/2014/main" id="{B7A5C206-34CE-51B7-814A-46DD7903811E}"/>
              </a:ext>
            </a:extLst>
          </p:cNvPr>
          <p:cNvPicPr>
            <a:picLocks noGrp="1" noChangeAspect="1"/>
          </p:cNvPicPr>
          <p:nvPr>
            <p:ph idx="1"/>
          </p:nvPr>
        </p:nvPicPr>
        <p:blipFill>
          <a:blip r:embed="rId2"/>
          <a:stretch>
            <a:fillRect/>
          </a:stretch>
        </p:blipFill>
        <p:spPr>
          <a:xfrm>
            <a:off x="2536341" y="1690688"/>
            <a:ext cx="7160551" cy="4939784"/>
          </a:xfrm>
        </p:spPr>
      </p:pic>
      <p:pic>
        <p:nvPicPr>
          <p:cNvPr id="3" name="Picture 2">
            <a:extLst>
              <a:ext uri="{FF2B5EF4-FFF2-40B4-BE49-F238E27FC236}">
                <a16:creationId xmlns:a16="http://schemas.microsoft.com/office/drawing/2014/main" id="{6286F07C-0D18-235C-2A83-A63E9766E3E4}"/>
              </a:ext>
            </a:extLst>
          </p:cNvPr>
          <p:cNvPicPr>
            <a:picLocks noChangeAspect="1"/>
          </p:cNvPicPr>
          <p:nvPr/>
        </p:nvPicPr>
        <p:blipFill>
          <a:blip r:embed="rId3"/>
          <a:stretch>
            <a:fillRect/>
          </a:stretch>
        </p:blipFill>
        <p:spPr>
          <a:xfrm>
            <a:off x="238869" y="1996548"/>
            <a:ext cx="2256239" cy="3905488"/>
          </a:xfrm>
          <a:prstGeom prst="rect">
            <a:avLst/>
          </a:prstGeom>
        </p:spPr>
      </p:pic>
    </p:spTree>
    <p:extLst>
      <p:ext uri="{BB962C8B-B14F-4D97-AF65-F5344CB8AC3E}">
        <p14:creationId xmlns:p14="http://schemas.microsoft.com/office/powerpoint/2010/main" val="4123985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52CEE-8B76-8E12-16D6-F9DD37F55E94}"/>
              </a:ext>
            </a:extLst>
          </p:cNvPr>
          <p:cNvSpPr>
            <a:spLocks noGrp="1"/>
          </p:cNvSpPr>
          <p:nvPr>
            <p:ph type="title"/>
          </p:nvPr>
        </p:nvSpPr>
        <p:spPr>
          <a:xfrm>
            <a:off x="230909" y="365125"/>
            <a:ext cx="6541366" cy="1325563"/>
          </a:xfrm>
        </p:spPr>
        <p:txBody>
          <a:bodyPr>
            <a:normAutofit/>
          </a:bodyPr>
          <a:lstStyle/>
          <a:p>
            <a:r>
              <a:rPr lang="en-AU" dirty="0">
                <a:latin typeface="Amasis MT Pro Medium" panose="02040604050005020304" pitchFamily="18" charset="0"/>
              </a:rPr>
              <a:t>What has age to do with skin cancer????</a:t>
            </a:r>
          </a:p>
        </p:txBody>
      </p:sp>
      <p:pic>
        <p:nvPicPr>
          <p:cNvPr id="7" name="Content Placeholder 6" descr="Chart, bar chart&#10;&#10;Description automatically generated">
            <a:extLst>
              <a:ext uri="{FF2B5EF4-FFF2-40B4-BE49-F238E27FC236}">
                <a16:creationId xmlns:a16="http://schemas.microsoft.com/office/drawing/2014/main" id="{B3CA75A3-D1B1-64AA-4475-245AB6BB5C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055" y="1820298"/>
            <a:ext cx="6405220" cy="4270147"/>
          </a:xfrm>
        </p:spPr>
      </p:pic>
      <p:pic>
        <p:nvPicPr>
          <p:cNvPr id="5" name="Picture 4">
            <a:extLst>
              <a:ext uri="{FF2B5EF4-FFF2-40B4-BE49-F238E27FC236}">
                <a16:creationId xmlns:a16="http://schemas.microsoft.com/office/drawing/2014/main" id="{21195681-FFB7-1AF4-8138-92DBB61186DD}"/>
              </a:ext>
            </a:extLst>
          </p:cNvPr>
          <p:cNvPicPr>
            <a:picLocks noChangeAspect="1"/>
          </p:cNvPicPr>
          <p:nvPr/>
        </p:nvPicPr>
        <p:blipFill>
          <a:blip r:embed="rId3"/>
          <a:stretch>
            <a:fillRect/>
          </a:stretch>
        </p:blipFill>
        <p:spPr>
          <a:xfrm>
            <a:off x="6433325" y="554182"/>
            <a:ext cx="5527766" cy="5545499"/>
          </a:xfrm>
          <a:prstGeom prst="rect">
            <a:avLst/>
          </a:prstGeom>
          <a:solidFill>
            <a:schemeClr val="accent2">
              <a:lumMod val="20000"/>
              <a:lumOff val="80000"/>
            </a:schemeClr>
          </a:solidFill>
        </p:spPr>
      </p:pic>
    </p:spTree>
    <p:extLst>
      <p:ext uri="{BB962C8B-B14F-4D97-AF65-F5344CB8AC3E}">
        <p14:creationId xmlns:p14="http://schemas.microsoft.com/office/powerpoint/2010/main" val="155033112"/>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412E24"/>
      </a:dk2>
      <a:lt2>
        <a:srgbClr val="E8E2E8"/>
      </a:lt2>
      <a:accent1>
        <a:srgbClr val="47B547"/>
      </a:accent1>
      <a:accent2>
        <a:srgbClr val="6CB13B"/>
      </a:accent2>
      <a:accent3>
        <a:srgbClr val="98A942"/>
      </a:accent3>
      <a:accent4>
        <a:srgbClr val="B1933B"/>
      </a:accent4>
      <a:accent5>
        <a:srgbClr val="C3744D"/>
      </a:accent5>
      <a:accent6>
        <a:srgbClr val="B13B45"/>
      </a:accent6>
      <a:hlink>
        <a:srgbClr val="AF743A"/>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834</TotalTime>
  <Words>476</Words>
  <Application>Microsoft Office PowerPoint</Application>
  <PresentationFormat>Widescreen</PresentationFormat>
  <Paragraphs>56</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Amasis MT Pro Black</vt:lpstr>
      <vt:lpstr>Amasis MT Pro Medium</vt:lpstr>
      <vt:lpstr>Arial</vt:lpstr>
      <vt:lpstr>Century Gothic</vt:lpstr>
      <vt:lpstr>Trebuchet MS</vt:lpstr>
      <vt:lpstr>BrushVTI</vt:lpstr>
      <vt:lpstr>SKIN CANCER AND BEING SUN SMART</vt:lpstr>
      <vt:lpstr>Questions</vt:lpstr>
      <vt:lpstr>Objectives</vt:lpstr>
      <vt:lpstr>PowerPoint Presentation</vt:lpstr>
      <vt:lpstr>Cancer Incidence overtime</vt:lpstr>
      <vt:lpstr>ASR Incidence vs Age group</vt:lpstr>
      <vt:lpstr>Australia vs Worldwide</vt:lpstr>
      <vt:lpstr>Skin Cancer Incidence overtime</vt:lpstr>
      <vt:lpstr>What has age to do with skin cancer????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Australia major city Avg. UV index</vt:lpstr>
      <vt:lpstr>How does the UV index look during different times of the day?</vt:lpstr>
      <vt:lpstr>Findings &amp; Conclusions</vt:lpstr>
      <vt:lpstr>Is it preventable? </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dc:title>
  <dc:creator>Ben Dinh</dc:creator>
  <cp:lastModifiedBy>Rahul Nair</cp:lastModifiedBy>
  <cp:revision>3</cp:revision>
  <dcterms:created xsi:type="dcterms:W3CDTF">2022-06-25T08:46:09Z</dcterms:created>
  <dcterms:modified xsi:type="dcterms:W3CDTF">2022-06-27T06:12:14Z</dcterms:modified>
</cp:coreProperties>
</file>

<file path=docProps/thumbnail.jpeg>
</file>